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82" r:id="rId4"/>
    <p:sldId id="258" r:id="rId5"/>
    <p:sldId id="287" r:id="rId6"/>
    <p:sldId id="288" r:id="rId7"/>
    <p:sldId id="259" r:id="rId8"/>
    <p:sldId id="290" r:id="rId9"/>
    <p:sldId id="289" r:id="rId10"/>
    <p:sldId id="260" r:id="rId11"/>
    <p:sldId id="298" r:id="rId12"/>
    <p:sldId id="299" r:id="rId13"/>
    <p:sldId id="291" r:id="rId14"/>
    <p:sldId id="268" r:id="rId15"/>
    <p:sldId id="269" r:id="rId16"/>
    <p:sldId id="262" r:id="rId17"/>
    <p:sldId id="264" r:id="rId18"/>
    <p:sldId id="300" r:id="rId19"/>
    <p:sldId id="301" r:id="rId2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10"/>
    <p:restoredTop sz="94651"/>
  </p:normalViewPr>
  <p:slideViewPr>
    <p:cSldViewPr snapToGrid="0" snapToObjects="1">
      <p:cViewPr varScale="1">
        <p:scale>
          <a:sx n="117" d="100"/>
          <a:sy n="117" d="100"/>
        </p:scale>
        <p:origin x="360"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417779" y="802298"/>
            <a:ext cx="8637073" cy="2541431"/>
          </a:xfrm>
        </p:spPr>
        <p:txBody>
          <a:bodyPr bIns="0" anchor="b">
            <a:normAutofit/>
          </a:bodyPr>
          <a:lstStyle>
            <a:lvl1pPr algn="l">
              <a:defRPr sz="6600"/>
            </a:lvl1pPr>
          </a:lstStyle>
          <a:p>
            <a:r>
              <a:rPr lang="en-GB"/>
              <a:t>Click to edit Master title style</a:t>
            </a:r>
            <a:endParaRPr lang="en-US" dirty="0"/>
          </a:p>
        </p:txBody>
      </p:sp>
      <p:sp>
        <p:nvSpPr>
          <p:cNvPr id="3" name="Subtitle 2"/>
          <p:cNvSpPr>
            <a:spLocks noGrp="1"/>
          </p:cNvSpPr>
          <p:nvPr>
            <p:ph type="subTitle" idx="1"/>
          </p:nvPr>
        </p:nvSpPr>
        <p:spPr>
          <a:xfrm>
            <a:off x="2417780" y="3531204"/>
            <a:ext cx="8637072" cy="977621"/>
          </a:xfrm>
        </p:spPr>
        <p:txBody>
          <a:bodyPr tIns="91440" bIns="91440">
            <a:normAutofit/>
          </a:bodyPr>
          <a:lstStyle>
            <a:lvl1pPr marL="0" indent="0" algn="l">
              <a:buNone/>
              <a:defRPr sz="1800" b="0" cap="all" baseline="0">
                <a:solidFill>
                  <a:schemeClr val="tx1"/>
                </a:solidFill>
              </a:defRPr>
            </a:lvl1pPr>
            <a:lvl2pPr marL="457200" indent="0" algn="ctr">
              <a:buNone/>
              <a:defRPr sz="18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GB"/>
              <a:t>Click to edit Master subtitle style</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3/29/20</a:t>
            </a:fld>
            <a:endParaRPr lang="en-US" dirty="0"/>
          </a:p>
        </p:txBody>
      </p:sp>
      <p:sp>
        <p:nvSpPr>
          <p:cNvPr id="5" name="Footer Placeholder 4"/>
          <p:cNvSpPr>
            <a:spLocks noGrp="1"/>
          </p:cNvSpPr>
          <p:nvPr>
            <p:ph type="ftr" sz="quarter" idx="11"/>
          </p:nvPr>
        </p:nvSpPr>
        <p:spPr>
          <a:xfrm>
            <a:off x="2416500" y="329307"/>
            <a:ext cx="4973915" cy="309201"/>
          </a:xfrm>
        </p:spPr>
        <p:txBody>
          <a:bodyPr/>
          <a:lstStyle/>
          <a:p>
            <a:endParaRPr lang="en-US" dirty="0"/>
          </a:p>
        </p:txBody>
      </p:sp>
      <p:sp>
        <p:nvSpPr>
          <p:cNvPr id="6" name="Slide Number Placeholder 5"/>
          <p:cNvSpPr>
            <a:spLocks noGrp="1"/>
          </p:cNvSpPr>
          <p:nvPr>
            <p:ph type="sldNum" sz="quarter" idx="12"/>
          </p:nvPr>
        </p:nvSpPr>
        <p:spPr>
          <a:xfrm>
            <a:off x="1437664" y="798973"/>
            <a:ext cx="811019" cy="503578"/>
          </a:xfrm>
        </p:spPr>
        <p:txBody>
          <a:bodyPr/>
          <a:lstStyle/>
          <a:p>
            <a:fld id="{6D22F896-40B5-4ADD-8801-0D06FADFA095}" type="slidenum">
              <a:rPr lang="en-US" dirty="0"/>
              <a:t>‹#›</a:t>
            </a:fld>
            <a:endParaRPr lang="en-US" dirty="0"/>
          </a:p>
        </p:txBody>
      </p:sp>
      <p:cxnSp>
        <p:nvCxnSpPr>
          <p:cNvPr id="15" name="Straight Connector 14"/>
          <p:cNvCxnSpPr/>
          <p:nvPr/>
        </p:nvCxnSpPr>
        <p:spPr>
          <a:xfrm>
            <a:off x="2417780" y="3528542"/>
            <a:ext cx="863707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3/29/20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26" name="Straight Connector 25"/>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39111" y="798973"/>
            <a:ext cx="1615742" cy="4659889"/>
          </a:xfrm>
        </p:spPr>
        <p:txBody>
          <a:bodyPr vert="eaVert"/>
          <a:lstStyle>
            <a:lvl1pPr algn="l">
              <a:defRPr/>
            </a:lvl1pPr>
          </a:lstStyle>
          <a:p>
            <a:r>
              <a:rPr lang="en-GB"/>
              <a:t>Click to edit Master title style</a:t>
            </a:r>
            <a:endParaRPr lang="en-US" dirty="0"/>
          </a:p>
        </p:txBody>
      </p:sp>
      <p:sp>
        <p:nvSpPr>
          <p:cNvPr id="3" name="Vertical Text Placeholder 2"/>
          <p:cNvSpPr>
            <a:spLocks noGrp="1"/>
          </p:cNvSpPr>
          <p:nvPr>
            <p:ph type="body" orient="vert" idx="1"/>
          </p:nvPr>
        </p:nvSpPr>
        <p:spPr>
          <a:xfrm>
            <a:off x="1444672" y="798973"/>
            <a:ext cx="7828830" cy="4659889"/>
          </a:xfrm>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3/29/20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15" name="Straight Connector 14"/>
          <p:cNvCxnSpPr/>
          <p:nvPr/>
        </p:nvCxnSpPr>
        <p:spPr>
          <a:xfrm>
            <a:off x="9439111" y="798973"/>
            <a:ext cx="0" cy="4659889"/>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dirty="0"/>
          </a:p>
        </p:txBody>
      </p:sp>
      <p:sp>
        <p:nvSpPr>
          <p:cNvPr id="3" name="Content Placeholder 2"/>
          <p:cNvSpPr>
            <a:spLocks noGrp="1"/>
          </p:cNvSpPr>
          <p:nvPr>
            <p:ph idx="1"/>
          </p:nvPr>
        </p:nvSpPr>
        <p:spPr/>
        <p:txBody>
          <a:bodyPr ancho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3/29/20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33" name="Straight Connector 32"/>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454239" y="1756130"/>
            <a:ext cx="8643154" cy="1887950"/>
          </a:xfrm>
        </p:spPr>
        <p:txBody>
          <a:bodyPr anchor="b">
            <a:normAutofit/>
          </a:bodyPr>
          <a:lstStyle>
            <a:lvl1pPr algn="l">
              <a:defRPr sz="3600"/>
            </a:lvl1pPr>
          </a:lstStyle>
          <a:p>
            <a:r>
              <a:rPr lang="en-GB"/>
              <a:t>Click to edit Master title style</a:t>
            </a:r>
            <a:endParaRPr lang="en-US" dirty="0"/>
          </a:p>
        </p:txBody>
      </p:sp>
      <p:sp>
        <p:nvSpPr>
          <p:cNvPr id="3" name="Text Placeholder 2"/>
          <p:cNvSpPr>
            <a:spLocks noGrp="1"/>
          </p:cNvSpPr>
          <p:nvPr>
            <p:ph type="body" idx="1"/>
          </p:nvPr>
        </p:nvSpPr>
        <p:spPr>
          <a:xfrm>
            <a:off x="1454239" y="3806195"/>
            <a:ext cx="8630446" cy="1012929"/>
          </a:xfrm>
        </p:spPr>
        <p:txBody>
          <a:bodyPr tIns="91440">
            <a:normAutofit/>
          </a:bodyPr>
          <a:lstStyle>
            <a:lvl1pPr marL="0" indent="0" algn="l">
              <a:buNone/>
              <a:defRPr sz="1800">
                <a:solidFill>
                  <a:schemeClr val="tx1"/>
                </a:solidFill>
              </a:defRPr>
            </a:lvl1pPr>
            <a:lvl2pPr marL="457200" indent="0">
              <a:buNone/>
              <a:defRPr sz="18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GB"/>
              <a:t>Click to edit Master text styles</a:t>
            </a:r>
          </a:p>
        </p:txBody>
      </p:sp>
      <p:sp>
        <p:nvSpPr>
          <p:cNvPr id="4" name="Date Placeholder 3"/>
          <p:cNvSpPr>
            <a:spLocks noGrp="1"/>
          </p:cNvSpPr>
          <p:nvPr>
            <p:ph type="dt" sz="half" idx="10"/>
          </p:nvPr>
        </p:nvSpPr>
        <p:spPr/>
        <p:txBody>
          <a:bodyPr/>
          <a:lstStyle/>
          <a:p>
            <a:fld id="{48A87A34-81AB-432B-8DAE-1953F412C126}" type="datetimeFigureOut">
              <a:rPr lang="en-US" dirty="0"/>
              <a:t>3/29/20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15" name="Straight Connector 14"/>
          <p:cNvCxnSpPr/>
          <p:nvPr/>
        </p:nvCxnSpPr>
        <p:spPr>
          <a:xfrm>
            <a:off x="1454239" y="3804985"/>
            <a:ext cx="8630446"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449217" y="804889"/>
            <a:ext cx="9605635" cy="1059305"/>
          </a:xfrm>
        </p:spPr>
        <p:txBody>
          <a:bodyPr/>
          <a:lstStyle/>
          <a:p>
            <a:r>
              <a:rPr lang="en-GB"/>
              <a:t>Click to edit Master title style</a:t>
            </a:r>
            <a:endParaRPr lang="en-US" dirty="0"/>
          </a:p>
        </p:txBody>
      </p:sp>
      <p:sp>
        <p:nvSpPr>
          <p:cNvPr id="3" name="Content Placeholder 2"/>
          <p:cNvSpPr>
            <a:spLocks noGrp="1"/>
          </p:cNvSpPr>
          <p:nvPr>
            <p:ph sz="half" idx="1"/>
          </p:nvPr>
        </p:nvSpPr>
        <p:spPr>
          <a:xfrm>
            <a:off x="1447331" y="2010878"/>
            <a:ext cx="4645152" cy="3448595"/>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Content Placeholder 3"/>
          <p:cNvSpPr>
            <a:spLocks noGrp="1"/>
          </p:cNvSpPr>
          <p:nvPr>
            <p:ph sz="half" idx="2"/>
          </p:nvPr>
        </p:nvSpPr>
        <p:spPr>
          <a:xfrm>
            <a:off x="6413771" y="2017343"/>
            <a:ext cx="4645152" cy="3441520"/>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5" name="Date Placeholder 4"/>
          <p:cNvSpPr>
            <a:spLocks noGrp="1"/>
          </p:cNvSpPr>
          <p:nvPr>
            <p:ph type="dt" sz="half" idx="10"/>
          </p:nvPr>
        </p:nvSpPr>
        <p:spPr/>
        <p:txBody>
          <a:bodyPr/>
          <a:lstStyle/>
          <a:p>
            <a:fld id="{48A87A34-81AB-432B-8DAE-1953F412C126}" type="datetimeFigureOut">
              <a:rPr lang="en-US" dirty="0"/>
              <a:t>3/29/20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35" name="Straight Connector 3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447191" y="804163"/>
            <a:ext cx="9607661" cy="1056319"/>
          </a:xfrm>
        </p:spPr>
        <p:txBody>
          <a:bodyPr/>
          <a:lstStyle/>
          <a:p>
            <a:r>
              <a:rPr lang="en-GB"/>
              <a:t>Click to edit Master title style</a:t>
            </a:r>
            <a:endParaRPr lang="en-US" dirty="0"/>
          </a:p>
        </p:txBody>
      </p:sp>
      <p:sp>
        <p:nvSpPr>
          <p:cNvPr id="3" name="Text Placeholder 2"/>
          <p:cNvSpPr>
            <a:spLocks noGrp="1"/>
          </p:cNvSpPr>
          <p:nvPr>
            <p:ph type="body" idx="1"/>
          </p:nvPr>
        </p:nvSpPr>
        <p:spPr>
          <a:xfrm>
            <a:off x="1447191" y="2019549"/>
            <a:ext cx="4645152" cy="801943"/>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a:t>Click to edit Master text styles</a:t>
            </a:r>
          </a:p>
        </p:txBody>
      </p:sp>
      <p:sp>
        <p:nvSpPr>
          <p:cNvPr id="4" name="Content Placeholder 3"/>
          <p:cNvSpPr>
            <a:spLocks noGrp="1"/>
          </p:cNvSpPr>
          <p:nvPr>
            <p:ph sz="half" idx="2"/>
          </p:nvPr>
        </p:nvSpPr>
        <p:spPr>
          <a:xfrm>
            <a:off x="1447191" y="2824269"/>
            <a:ext cx="4645152" cy="2644457"/>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5" name="Text Placeholder 4"/>
          <p:cNvSpPr>
            <a:spLocks noGrp="1"/>
          </p:cNvSpPr>
          <p:nvPr>
            <p:ph type="body" sz="quarter" idx="3"/>
          </p:nvPr>
        </p:nvSpPr>
        <p:spPr>
          <a:xfrm>
            <a:off x="6412362" y="2023003"/>
            <a:ext cx="4645152" cy="802237"/>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a:t>Click to edit Master text styles</a:t>
            </a:r>
          </a:p>
        </p:txBody>
      </p:sp>
      <p:sp>
        <p:nvSpPr>
          <p:cNvPr id="6" name="Content Placeholder 5"/>
          <p:cNvSpPr>
            <a:spLocks noGrp="1"/>
          </p:cNvSpPr>
          <p:nvPr>
            <p:ph sz="quarter" idx="4"/>
          </p:nvPr>
        </p:nvSpPr>
        <p:spPr>
          <a:xfrm>
            <a:off x="6412362" y="2821491"/>
            <a:ext cx="4645152" cy="2637371"/>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7" name="Date Placeholder 6"/>
          <p:cNvSpPr>
            <a:spLocks noGrp="1"/>
          </p:cNvSpPr>
          <p:nvPr>
            <p:ph type="dt" sz="half" idx="10"/>
          </p:nvPr>
        </p:nvSpPr>
        <p:spPr/>
        <p:txBody>
          <a:bodyPr/>
          <a:lstStyle/>
          <a:p>
            <a:fld id="{48A87A34-81AB-432B-8DAE-1953F412C126}" type="datetimeFigureOut">
              <a:rPr lang="en-US" dirty="0"/>
              <a:t>3/29/20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dirty="0"/>
              <a:t>‹#›</a:t>
            </a:fld>
            <a:endParaRPr lang="en-US" dirty="0"/>
          </a:p>
        </p:txBody>
      </p:sp>
      <p:cxnSp>
        <p:nvCxnSpPr>
          <p:cNvPr id="29" name="Straight Connector 28"/>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dirty="0"/>
          </a:p>
        </p:txBody>
      </p:sp>
      <p:sp>
        <p:nvSpPr>
          <p:cNvPr id="3" name="Date Placeholder 2"/>
          <p:cNvSpPr>
            <a:spLocks noGrp="1"/>
          </p:cNvSpPr>
          <p:nvPr>
            <p:ph type="dt" sz="half" idx="10"/>
          </p:nvPr>
        </p:nvSpPr>
        <p:spPr/>
        <p:txBody>
          <a:bodyPr/>
          <a:lstStyle/>
          <a:p>
            <a:fld id="{48A87A34-81AB-432B-8DAE-1953F412C126}" type="datetimeFigureOut">
              <a:rPr lang="en-US" dirty="0"/>
              <a:t>3/29/20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a:t>
            </a:fld>
            <a:endParaRPr lang="en-US" dirty="0"/>
          </a:p>
        </p:txBody>
      </p:sp>
      <p:cxnSp>
        <p:nvCxnSpPr>
          <p:cNvPr id="25" name="Straight Connector 2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A87A34-81AB-432B-8DAE-1953F412C126}" type="datetimeFigureOut">
              <a:rPr lang="en-US" dirty="0"/>
              <a:t>3/29/20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444671" y="798973"/>
            <a:ext cx="3273099" cy="2247117"/>
          </a:xfrm>
        </p:spPr>
        <p:txBody>
          <a:bodyPr anchor="b">
            <a:normAutofit/>
          </a:bodyPr>
          <a:lstStyle>
            <a:lvl1pPr algn="l">
              <a:defRPr sz="2400"/>
            </a:lvl1pPr>
          </a:lstStyle>
          <a:p>
            <a:r>
              <a:rPr lang="en-GB"/>
              <a:t>Click to edit Master title style</a:t>
            </a:r>
            <a:endParaRPr lang="en-US" dirty="0"/>
          </a:p>
        </p:txBody>
      </p:sp>
      <p:sp>
        <p:nvSpPr>
          <p:cNvPr id="3" name="Content Placeholder 2"/>
          <p:cNvSpPr>
            <a:spLocks noGrp="1"/>
          </p:cNvSpPr>
          <p:nvPr>
            <p:ph idx="1"/>
          </p:nvPr>
        </p:nvSpPr>
        <p:spPr>
          <a:xfrm>
            <a:off x="5043714" y="798974"/>
            <a:ext cx="6012470" cy="4658826"/>
          </a:xfrm>
        </p:spPr>
        <p:txBody>
          <a:bodyPr anchor="ct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Text Placeholder 3"/>
          <p:cNvSpPr>
            <a:spLocks noGrp="1"/>
          </p:cNvSpPr>
          <p:nvPr>
            <p:ph type="body" sz="half" idx="2"/>
          </p:nvPr>
        </p:nvSpPr>
        <p:spPr>
          <a:xfrm>
            <a:off x="1444671" y="3205491"/>
            <a:ext cx="3275013" cy="2248181"/>
          </a:xfrm>
        </p:spPr>
        <p:txBody>
          <a:bodyPr/>
          <a:lstStyle>
            <a:lvl1pPr marL="0" indent="0" algn="l">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GB"/>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t>3/29/20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17" name="Straight Connector 16"/>
          <p:cNvCxnSpPr/>
          <p:nvPr/>
        </p:nvCxnSpPr>
        <p:spPr>
          <a:xfrm>
            <a:off x="1448280" y="3205491"/>
            <a:ext cx="3269490"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grpSp>
        <p:nvGrpSpPr>
          <p:cNvPr id="8" name="Group 7"/>
          <p:cNvGrpSpPr/>
          <p:nvPr/>
        </p:nvGrpSpPr>
        <p:grpSpPr>
          <a:xfrm>
            <a:off x="7477387" y="482170"/>
            <a:ext cx="4074533" cy="5149101"/>
            <a:chOff x="7477387" y="482170"/>
            <a:chExt cx="4074533" cy="5149101"/>
          </a:xfrm>
        </p:grpSpPr>
        <p:sp>
          <p:nvSpPr>
            <p:cNvPr id="18" name="Rectangle 17"/>
            <p:cNvSpPr/>
            <p:nvPr/>
          </p:nvSpPr>
          <p:spPr bwMode="black">
            <a:xfrm>
              <a:off x="7477387" y="482170"/>
              <a:ext cx="4074533" cy="5149101"/>
            </a:xfrm>
            <a:prstGeom prst="rect">
              <a:avLst/>
            </a:prstGeom>
            <a:gradFill>
              <a:gsLst>
                <a:gs pos="0">
                  <a:srgbClr val="000001"/>
                </a:gs>
                <a:gs pos="100000">
                  <a:srgbClr val="191919"/>
                </a:gs>
              </a:gsLst>
            </a:gradFill>
            <a:ln w="76200" cmpd="sng">
              <a:noFill/>
              <a:miter lim="800000"/>
            </a:ln>
            <a:effectLst>
              <a:outerShdw blurRad="127000" dist="228600" dir="4740000" sx="98000" sy="98000" algn="tl" rotWithShape="0">
                <a:srgbClr val="000000">
                  <a:alpha val="34000"/>
                </a:srgbClr>
              </a:outerShdw>
            </a:effectLst>
            <a:scene3d>
              <a:camera prst="orthographicFront"/>
              <a:lightRig rig="threePt" dir="t"/>
            </a:scene3d>
            <a:sp3d>
              <a:bevelT w="152400" h="50800" prst="softRound"/>
            </a:sp3d>
          </p:spPr>
          <p:style>
            <a:lnRef idx="1">
              <a:schemeClr val="accent1"/>
            </a:lnRef>
            <a:fillRef idx="3">
              <a:schemeClr val="accent1"/>
            </a:fillRef>
            <a:effectRef idx="2">
              <a:schemeClr val="accent1"/>
            </a:effectRef>
            <a:fontRef idx="minor">
              <a:schemeClr val="lt1"/>
            </a:fontRef>
          </p:style>
        </p:sp>
        <p:sp>
          <p:nvSpPr>
            <p:cNvPr id="19" name="Rectangle 18"/>
            <p:cNvSpPr/>
            <p:nvPr/>
          </p:nvSpPr>
          <p:spPr bwMode="blackWhite">
            <a:xfrm>
              <a:off x="7790446" y="812506"/>
              <a:ext cx="3450289" cy="4466452"/>
            </a:xfrm>
            <a:prstGeom prst="rect">
              <a:avLst/>
            </a:prstGeom>
            <a:gradFill>
              <a:gsLst>
                <a:gs pos="0">
                  <a:srgbClr val="DADADA"/>
                </a:gs>
                <a:gs pos="100000">
                  <a:srgbClr val="FFFFFE"/>
                </a:gs>
              </a:gsLst>
              <a:lin ang="16200000" scaled="0"/>
            </a:gradFill>
            <a:ln w="50800" cmpd="sng">
              <a:solidFill>
                <a:srgbClr val="191919"/>
              </a:solidFill>
              <a:miter lim="800000"/>
            </a:ln>
            <a:effectLst>
              <a:innerShdw blurRad="63500" dist="88900" dir="14100000">
                <a:srgbClr val="000000">
                  <a:alpha val="30000"/>
                </a:srgbClr>
              </a:innerShdw>
            </a:effectLst>
            <a:scene3d>
              <a:camera prst="orthographicFront"/>
              <a:lightRig rig="threePt" dir="t"/>
            </a:scene3d>
            <a:sp3d>
              <a:bevelT prst="relaxedInset"/>
            </a:sp3d>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title"/>
          </p:nvPr>
        </p:nvSpPr>
        <p:spPr>
          <a:xfrm>
            <a:off x="1451206" y="1129513"/>
            <a:ext cx="5532328" cy="1830584"/>
          </a:xfrm>
        </p:spPr>
        <p:txBody>
          <a:bodyPr anchor="b">
            <a:normAutofit/>
          </a:bodyPr>
          <a:lstStyle>
            <a:lvl1pPr>
              <a:defRPr sz="3200"/>
            </a:lvl1pPr>
          </a:lstStyle>
          <a:p>
            <a:r>
              <a:rPr lang="en-GB"/>
              <a:t>Click to edit Master title style</a:t>
            </a:r>
            <a:endParaRPr lang="en-US" dirty="0"/>
          </a:p>
        </p:txBody>
      </p:sp>
      <p:sp>
        <p:nvSpPr>
          <p:cNvPr id="3" name="Picture Placeholder 2"/>
          <p:cNvSpPr>
            <a:spLocks noGrp="1" noChangeAspect="1"/>
          </p:cNvSpPr>
          <p:nvPr>
            <p:ph type="pic" idx="1"/>
          </p:nvPr>
        </p:nvSpPr>
        <p:spPr>
          <a:xfrm>
            <a:off x="8124389" y="1122542"/>
            <a:ext cx="2791171" cy="3866327"/>
          </a:xfrm>
          <a:solidFill>
            <a:schemeClr val="bg1">
              <a:lumMod val="85000"/>
            </a:schemeClr>
          </a:solidFill>
          <a:ln w="9525" cap="sq">
            <a:noFill/>
            <a:miter lim="800000"/>
          </a:ln>
          <a:effectLst/>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GB"/>
              <a:t>Click icon to add picture</a:t>
            </a:r>
            <a:endParaRPr lang="en-US" dirty="0"/>
          </a:p>
        </p:txBody>
      </p:sp>
      <p:sp>
        <p:nvSpPr>
          <p:cNvPr id="4" name="Text Placeholder 3"/>
          <p:cNvSpPr>
            <a:spLocks noGrp="1"/>
          </p:cNvSpPr>
          <p:nvPr>
            <p:ph type="body" sz="half" idx="2"/>
          </p:nvPr>
        </p:nvSpPr>
        <p:spPr>
          <a:xfrm>
            <a:off x="1450329" y="3145992"/>
            <a:ext cx="5524404" cy="2003742"/>
          </a:xfrm>
        </p:spPr>
        <p:txBody>
          <a:bodyPr>
            <a:normAutofit/>
          </a:bodyPr>
          <a:lstStyle>
            <a:lvl1pPr marL="0" indent="0" algn="l">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GB"/>
              <a:t>Click to edit Master text styles</a:t>
            </a:r>
          </a:p>
        </p:txBody>
      </p:sp>
      <p:sp>
        <p:nvSpPr>
          <p:cNvPr id="5" name="Date Placeholder 4"/>
          <p:cNvSpPr>
            <a:spLocks noGrp="1"/>
          </p:cNvSpPr>
          <p:nvPr>
            <p:ph type="dt" sz="half" idx="10"/>
          </p:nvPr>
        </p:nvSpPr>
        <p:spPr>
          <a:xfrm>
            <a:off x="1447382" y="5469856"/>
            <a:ext cx="5527351" cy="320123"/>
          </a:xfrm>
        </p:spPr>
        <p:txBody>
          <a:bodyPr/>
          <a:lstStyle>
            <a:lvl1pPr algn="l">
              <a:defRPr/>
            </a:lvl1pPr>
          </a:lstStyle>
          <a:p>
            <a:fld id="{48A87A34-81AB-432B-8DAE-1953F412C126}" type="datetimeFigureOut">
              <a:rPr lang="en-US" dirty="0"/>
              <a:pPr/>
              <a:t>3/29/20</a:t>
            </a:fld>
            <a:endParaRPr lang="en-US" dirty="0"/>
          </a:p>
        </p:txBody>
      </p:sp>
      <p:sp>
        <p:nvSpPr>
          <p:cNvPr id="6" name="Footer Placeholder 5"/>
          <p:cNvSpPr>
            <a:spLocks noGrp="1"/>
          </p:cNvSpPr>
          <p:nvPr>
            <p:ph type="ftr" sz="quarter" idx="11"/>
          </p:nvPr>
        </p:nvSpPr>
        <p:spPr>
          <a:xfrm>
            <a:off x="1447382" y="318640"/>
            <a:ext cx="5541004" cy="320931"/>
          </a:xfrm>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31" name="Straight Connector 30"/>
          <p:cNvCxnSpPr/>
          <p:nvPr/>
        </p:nvCxnSpPr>
        <p:spPr>
          <a:xfrm>
            <a:off x="1447382" y="3143605"/>
            <a:ext cx="5527351"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8" name="Rectangle 7"/>
          <p:cNvSpPr/>
          <p:nvPr/>
        </p:nvSpPr>
        <p:spPr>
          <a:xfrm>
            <a:off x="0" y="2019476"/>
            <a:ext cx="12192000" cy="4105941"/>
          </a:xfrm>
          <a:prstGeom prst="rect">
            <a:avLst/>
          </a:prstGeom>
          <a:gradFill flip="none" rotWithShape="1">
            <a:gsLst>
              <a:gs pos="0">
                <a:schemeClr val="bg2">
                  <a:alpha val="0"/>
                </a:schemeClr>
              </a:gs>
              <a:gs pos="100000">
                <a:schemeClr val="bg2"/>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sp>
      <p:pic>
        <p:nvPicPr>
          <p:cNvPr id="7" name="Picture 6"/>
          <p:cNvPicPr>
            <a:picLocks noChangeAspect="1"/>
          </p:cNvPicPr>
          <p:nvPr/>
        </p:nvPicPr>
        <p:blipFill rotWithShape="1">
          <a:blip r:embed="rId13">
            <a:extLst>
              <a:ext uri="{28A0092B-C50C-407E-A947-70E740481C1C}">
                <a14:useLocalDpi xmlns:a14="http://schemas.microsoft.com/office/drawing/2010/main" val="0"/>
              </a:ext>
            </a:extLst>
          </a:blip>
          <a:srcRect t="1538" b="-1538"/>
          <a:stretch/>
        </p:blipFill>
        <p:spPr bwMode="black">
          <a:xfrm>
            <a:off x="0" y="6126480"/>
            <a:ext cx="12192000" cy="742950"/>
          </a:xfrm>
          <a:prstGeom prst="rect">
            <a:avLst/>
          </a:prstGeom>
        </p:spPr>
      </p:pic>
      <p:sp>
        <p:nvSpPr>
          <p:cNvPr id="2" name="Title Placeholder 1"/>
          <p:cNvSpPr>
            <a:spLocks noGrp="1"/>
          </p:cNvSpPr>
          <p:nvPr>
            <p:ph type="title"/>
          </p:nvPr>
        </p:nvSpPr>
        <p:spPr>
          <a:xfrm>
            <a:off x="1451579" y="804519"/>
            <a:ext cx="9603275" cy="1049235"/>
          </a:xfrm>
          <a:prstGeom prst="rect">
            <a:avLst/>
          </a:prstGeom>
        </p:spPr>
        <p:txBody>
          <a:bodyPr vert="horz" lIns="91440" tIns="45720" rIns="91440" bIns="45720" rtlCol="0" anchor="t">
            <a:normAutofit/>
          </a:bodyPr>
          <a:lstStyle/>
          <a:p>
            <a:r>
              <a:rPr lang="en-GB"/>
              <a:t>Click to edit Master title style</a:t>
            </a:r>
            <a:endParaRPr lang="en-US" dirty="0"/>
          </a:p>
        </p:txBody>
      </p:sp>
      <p:sp>
        <p:nvSpPr>
          <p:cNvPr id="3" name="Text Placeholder 2"/>
          <p:cNvSpPr>
            <a:spLocks noGrp="1"/>
          </p:cNvSpPr>
          <p:nvPr>
            <p:ph type="body" idx="1"/>
          </p:nvPr>
        </p:nvSpPr>
        <p:spPr>
          <a:xfrm>
            <a:off x="1451579" y="2015732"/>
            <a:ext cx="9603275" cy="3450613"/>
          </a:xfrm>
          <a:prstGeom prst="rect">
            <a:avLst/>
          </a:prstGeom>
        </p:spPr>
        <p:txBody>
          <a:bodyPr vert="horz" lIns="91440" tIns="45720" rIns="91440" bIns="45720" rtlCol="0">
            <a:normAutofit/>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dirty="0"/>
          </a:p>
        </p:txBody>
      </p:sp>
      <p:sp>
        <p:nvSpPr>
          <p:cNvPr id="4" name="Date Placeholder 3"/>
          <p:cNvSpPr>
            <a:spLocks noGrp="1"/>
          </p:cNvSpPr>
          <p:nvPr>
            <p:ph type="dt" sz="half" idx="2"/>
          </p:nvPr>
        </p:nvSpPr>
        <p:spPr>
          <a:xfrm>
            <a:off x="7554138" y="330370"/>
            <a:ext cx="3500715" cy="309201"/>
          </a:xfrm>
          <a:prstGeom prst="rect">
            <a:avLst/>
          </a:prstGeom>
        </p:spPr>
        <p:txBody>
          <a:bodyPr vert="horz" lIns="91440" tIns="45720" rIns="91440" bIns="45720" rtlCol="0" anchor="ctr"/>
          <a:lstStyle>
            <a:lvl1pPr algn="r">
              <a:defRPr sz="1000">
                <a:solidFill>
                  <a:schemeClr val="tx1">
                    <a:tint val="75000"/>
                  </a:schemeClr>
                </a:solidFill>
              </a:defRPr>
            </a:lvl1pPr>
          </a:lstStyle>
          <a:p>
            <a:fld id="{48A87A34-81AB-432B-8DAE-1953F412C126}" type="datetimeFigureOut">
              <a:rPr lang="en-US" dirty="0"/>
              <a:pPr/>
              <a:t>3/29/20</a:t>
            </a:fld>
            <a:endParaRPr lang="en-US" dirty="0"/>
          </a:p>
        </p:txBody>
      </p:sp>
      <p:sp>
        <p:nvSpPr>
          <p:cNvPr id="5" name="Footer Placeholder 4"/>
          <p:cNvSpPr>
            <a:spLocks noGrp="1"/>
          </p:cNvSpPr>
          <p:nvPr>
            <p:ph type="ftr" sz="quarter" idx="3"/>
          </p:nvPr>
        </p:nvSpPr>
        <p:spPr>
          <a:xfrm>
            <a:off x="1451579" y="329307"/>
            <a:ext cx="5938836" cy="309201"/>
          </a:xfrm>
          <a:prstGeom prst="rect">
            <a:avLst/>
          </a:prstGeom>
        </p:spPr>
        <p:txBody>
          <a:bodyPr vert="horz" lIns="91440" tIns="45720" rIns="91440" bIns="45720" rtlCol="0" anchor="ctr"/>
          <a:lstStyle>
            <a:lvl1pPr algn="l">
              <a:defRPr sz="10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480060" y="798973"/>
            <a:ext cx="811019" cy="503578"/>
          </a:xfrm>
          <a:prstGeom prst="rect">
            <a:avLst/>
          </a:prstGeom>
        </p:spPr>
        <p:txBody>
          <a:bodyPr vert="horz" lIns="91440" tIns="45720" rIns="91440" bIns="45720" rtlCol="0" anchor="t"/>
          <a:lstStyle>
            <a:lvl1pPr algn="r">
              <a:defRPr sz="2800">
                <a:solidFill>
                  <a:schemeClr val="accent1"/>
                </a:solidFill>
              </a:defRPr>
            </a:lvl1pPr>
          </a:lstStyle>
          <a:p>
            <a:fld id="{6D22F896-40B5-4ADD-8801-0D06FADFA095}" type="slidenum">
              <a:rPr lang="en-US" dirty="0"/>
              <a:pPr/>
              <a:t>‹#›</a:t>
            </a:fld>
            <a:endParaRPr lang="en-US" dirty="0"/>
          </a:p>
        </p:txBody>
      </p:sp>
      <p:cxnSp>
        <p:nvCxnSpPr>
          <p:cNvPr id="10" name="Straight Connector 9"/>
          <p:cNvCxnSpPr/>
          <p:nvPr/>
        </p:nvCxnSpPr>
        <p:spPr>
          <a:xfrm>
            <a:off x="0" y="6128413"/>
            <a:ext cx="12192000" cy="0"/>
          </a:xfrm>
          <a:prstGeom prst="line">
            <a:avLst/>
          </a:prstGeom>
          <a:ln w="12700">
            <a:solidFill>
              <a:srgbClr val="000001">
                <a:alpha val="20000"/>
              </a:srgbClr>
            </a:solidFill>
          </a:ln>
        </p:spPr>
        <p:style>
          <a:lnRef idx="1">
            <a:schemeClr val="accent1"/>
          </a:lnRef>
          <a:fillRef idx="0">
            <a:schemeClr val="accent1"/>
          </a:fillRef>
          <a:effectRef idx="0">
            <a:schemeClr val="accent1"/>
          </a:effectRef>
          <a:fontRef idx="minor">
            <a:schemeClr val="tx1"/>
          </a:fontRef>
        </p:style>
      </p:cxn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3200" b="0" i="0" kern="1200" cap="all">
          <a:solidFill>
            <a:schemeClr val="tx1"/>
          </a:solidFill>
          <a:effectLst/>
          <a:latin typeface="+mj-lt"/>
          <a:ea typeface="+mj-ea"/>
          <a:cs typeface="+mj-cs"/>
        </a:defRPr>
      </a:lvl1pPr>
    </p:titleStyle>
    <p:bodyStyle>
      <a:lvl1pPr marL="228600" indent="-228600" algn="l" defTabSz="914400" rtl="0" eaLnBrk="1" latinLnBrk="0" hangingPunct="1">
        <a:lnSpc>
          <a:spcPct val="120000"/>
        </a:lnSpc>
        <a:spcBef>
          <a:spcPts val="1000"/>
        </a:spcBef>
        <a:buClr>
          <a:schemeClr val="accent1"/>
        </a:buClr>
        <a:buSzPct val="100000"/>
        <a:buFont typeface="Arial" panose="020B0604020202020204" pitchFamily="34" charset="0"/>
        <a:buChar char="•"/>
        <a:defRPr sz="2000" kern="1200">
          <a:solidFill>
            <a:schemeClr val="tx1"/>
          </a:solidFill>
          <a:effectLst/>
          <a:latin typeface="+mn-lt"/>
          <a:ea typeface="+mn-ea"/>
          <a:cs typeface="+mn-cs"/>
        </a:defRPr>
      </a:lvl1pPr>
      <a:lvl2pPr marL="685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800" kern="1200" cap="none" baseline="0">
          <a:solidFill>
            <a:schemeClr val="tx1"/>
          </a:solidFill>
          <a:effectLst/>
          <a:latin typeface="+mn-lt"/>
          <a:ea typeface="+mn-ea"/>
          <a:cs typeface="+mn-cs"/>
        </a:defRPr>
      </a:lvl2pPr>
      <a:lvl3pPr marL="1143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600" kern="1200">
          <a:solidFill>
            <a:schemeClr val="tx1"/>
          </a:solidFill>
          <a:effectLst/>
          <a:latin typeface="+mn-lt"/>
          <a:ea typeface="+mn-ea"/>
          <a:cs typeface="+mn-cs"/>
        </a:defRPr>
      </a:lvl3pPr>
      <a:lvl4pPr marL="1600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400" kern="1200" cap="none" baseline="0">
          <a:solidFill>
            <a:schemeClr val="tx1"/>
          </a:solidFill>
          <a:effectLst/>
          <a:latin typeface="+mn-lt"/>
          <a:ea typeface="+mn-ea"/>
          <a:cs typeface="+mn-cs"/>
        </a:defRPr>
      </a:lvl4pPr>
      <a:lvl5pPr marL="20574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5pPr>
      <a:lvl6pPr marL="25146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6pPr>
      <a:lvl7pPr marL="2971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7pPr>
      <a:lvl8pPr marL="3429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8pPr>
      <a:lvl9pPr marL="3886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B24CF3A2-9FB2-364B-A93B-B2F5DA528021}"/>
              </a:ext>
            </a:extLst>
          </p:cNvPr>
          <p:cNvSpPr>
            <a:spLocks noGrp="1"/>
          </p:cNvSpPr>
          <p:nvPr>
            <p:ph type="ctrTitle"/>
          </p:nvPr>
        </p:nvSpPr>
        <p:spPr/>
        <p:txBody>
          <a:bodyPr>
            <a:normAutofit/>
          </a:bodyPr>
          <a:lstStyle/>
          <a:p>
            <a:r>
              <a:rPr lang="en-US" sz="3200" dirty="0">
                <a:solidFill>
                  <a:srgbClr val="C00000"/>
                </a:solidFill>
              </a:rPr>
              <a:t>Science and the Globalization of Environmental Discourse</a:t>
            </a:r>
            <a:endParaRPr lang="en-US" dirty="0">
              <a:solidFill>
                <a:srgbClr val="C00000"/>
              </a:solidFill>
            </a:endParaRPr>
          </a:p>
        </p:txBody>
      </p:sp>
    </p:spTree>
    <p:extLst>
      <p:ext uri="{BB962C8B-B14F-4D97-AF65-F5344CB8AC3E}">
        <p14:creationId xmlns:p14="http://schemas.microsoft.com/office/powerpoint/2010/main" val="181138535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AF28464-F0AF-E04F-8D6A-DEC07379EAB1}"/>
              </a:ext>
            </a:extLst>
          </p:cNvPr>
          <p:cNvSpPr>
            <a:spLocks noGrp="1"/>
          </p:cNvSpPr>
          <p:nvPr>
            <p:ph type="title"/>
          </p:nvPr>
        </p:nvSpPr>
        <p:spPr/>
        <p:txBody>
          <a:bodyPr/>
          <a:lstStyle/>
          <a:p>
            <a:r>
              <a:rPr lang="en-US" i="1" dirty="0"/>
              <a:t>The Limits to Growth </a:t>
            </a:r>
            <a:r>
              <a:rPr lang="en-US" dirty="0"/>
              <a:t>(LTG) study</a:t>
            </a:r>
          </a:p>
        </p:txBody>
      </p:sp>
      <p:sp>
        <p:nvSpPr>
          <p:cNvPr id="3" name="Content Placeholder 2">
            <a:extLst>
              <a:ext uri="{FF2B5EF4-FFF2-40B4-BE49-F238E27FC236}">
                <a16:creationId xmlns:a16="http://schemas.microsoft.com/office/drawing/2014/main" id="{8C79FC09-EEAC-5C45-B69F-12CA22C06ABA}"/>
              </a:ext>
            </a:extLst>
          </p:cNvPr>
          <p:cNvSpPr>
            <a:spLocks noGrp="1"/>
          </p:cNvSpPr>
          <p:nvPr>
            <p:ph idx="1"/>
          </p:nvPr>
        </p:nvSpPr>
        <p:spPr>
          <a:xfrm>
            <a:off x="1564215" y="2153444"/>
            <a:ext cx="9378002" cy="3696514"/>
          </a:xfrm>
        </p:spPr>
        <p:txBody>
          <a:bodyPr>
            <a:normAutofit fontScale="70000" lnSpcReduction="20000"/>
          </a:bodyPr>
          <a:lstStyle/>
          <a:p>
            <a:pPr algn="just"/>
            <a:r>
              <a:rPr lang="en-US" sz="2600" dirty="0"/>
              <a:t>Environmentalists applauded the attention the LTG drew to the finiteness of the Earth’s resources, and the environmental movement took up notions such as </a:t>
            </a:r>
          </a:p>
          <a:p>
            <a:pPr lvl="1" algn="just"/>
            <a:r>
              <a:rPr lang="en-US" sz="2400" dirty="0"/>
              <a:t>finiteness of resources, ‘</a:t>
            </a:r>
          </a:p>
          <a:p>
            <a:pPr lvl="1" algn="just"/>
            <a:r>
              <a:rPr lang="en-US" sz="2400" dirty="0"/>
              <a:t>economic growth vs the environment’, growth control, and </a:t>
            </a:r>
          </a:p>
          <a:p>
            <a:pPr lvl="1" algn="just"/>
            <a:r>
              <a:rPr lang="en-US" sz="2400" dirty="0"/>
              <a:t>the steady-state economy as their major ideology and agenda.</a:t>
            </a:r>
          </a:p>
          <a:p>
            <a:pPr algn="just"/>
            <a:r>
              <a:rPr lang="en-US" sz="2600" dirty="0"/>
              <a:t>Economists, however, strongly criticized the LTG’s pessimism. Scarcity, signaled in price changes, they contended, would stimulate technological advance and thus push back the limits of available resources. </a:t>
            </a:r>
          </a:p>
          <a:p>
            <a:pPr algn="just"/>
            <a:r>
              <a:rPr lang="en-US" sz="2600" dirty="0"/>
              <a:t>From a different vantage point, many social-justice-oriented progressives saw the LTG worldview as being insensitive to the needs of the poor and innocent of the realities of the penetration of multinational capital across the world. </a:t>
            </a:r>
            <a:endParaRPr lang="en-US" dirty="0"/>
          </a:p>
        </p:txBody>
      </p:sp>
    </p:spTree>
    <p:extLst>
      <p:ext uri="{BB962C8B-B14F-4D97-AF65-F5344CB8AC3E}">
        <p14:creationId xmlns:p14="http://schemas.microsoft.com/office/powerpoint/2010/main" val="35314030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4EAC21-69C2-9046-A80E-5A14FBEB7FBE}"/>
              </a:ext>
            </a:extLst>
          </p:cNvPr>
          <p:cNvSpPr>
            <a:spLocks noGrp="1"/>
          </p:cNvSpPr>
          <p:nvPr>
            <p:ph type="title"/>
          </p:nvPr>
        </p:nvSpPr>
        <p:spPr>
          <a:xfrm>
            <a:off x="1572765" y="529098"/>
            <a:ext cx="9603275" cy="1321736"/>
          </a:xfrm>
        </p:spPr>
        <p:txBody>
          <a:bodyPr/>
          <a:lstStyle/>
          <a:p>
            <a:r>
              <a:rPr lang="en-US" sz="2400" i="1" dirty="0"/>
              <a:t>The Limits to Growth </a:t>
            </a:r>
            <a:r>
              <a:rPr lang="en-US" sz="2400" dirty="0"/>
              <a:t>(LTG) study</a:t>
            </a:r>
            <a:br>
              <a:rPr lang="en-US" sz="2400" dirty="0"/>
            </a:br>
            <a:br>
              <a:rPr lang="en-US" dirty="0"/>
            </a:br>
            <a:r>
              <a:rPr lang="en-US" sz="2800" dirty="0"/>
              <a:t>The Resource Consumption Scenario</a:t>
            </a:r>
            <a:endParaRPr lang="en-US" dirty="0"/>
          </a:p>
        </p:txBody>
      </p:sp>
      <p:sp>
        <p:nvSpPr>
          <p:cNvPr id="3" name="Content Placeholder 2">
            <a:extLst>
              <a:ext uri="{FF2B5EF4-FFF2-40B4-BE49-F238E27FC236}">
                <a16:creationId xmlns:a16="http://schemas.microsoft.com/office/drawing/2014/main" id="{9372C55F-23D1-494D-ACDA-3387ED860FA8}"/>
              </a:ext>
            </a:extLst>
          </p:cNvPr>
          <p:cNvSpPr>
            <a:spLocks noGrp="1"/>
          </p:cNvSpPr>
          <p:nvPr>
            <p:ph idx="1"/>
          </p:nvPr>
        </p:nvSpPr>
        <p:spPr>
          <a:xfrm>
            <a:off x="1451580" y="2060154"/>
            <a:ext cx="9477154" cy="3461275"/>
          </a:xfrm>
        </p:spPr>
        <p:txBody>
          <a:bodyPr>
            <a:normAutofit lnSpcReduction="10000"/>
          </a:bodyPr>
          <a:lstStyle/>
          <a:p>
            <a:pPr algn="just"/>
            <a:r>
              <a:rPr lang="en-US" dirty="0"/>
              <a:t>Future data shows exponential consumption of resources as claimed by the Limits to Growth.</a:t>
            </a:r>
          </a:p>
          <a:p>
            <a:pPr lvl="1" algn="just"/>
            <a:r>
              <a:rPr lang="en-US" dirty="0"/>
              <a:t>Some resources like water are becoming fast inaccessible and inadequate. </a:t>
            </a:r>
          </a:p>
          <a:p>
            <a:pPr lvl="1" algn="just"/>
            <a:r>
              <a:rPr lang="en-US" dirty="0"/>
              <a:t>Some resources like oil have gone past their peak production. There is an energy shortfall of 17 - 20 TW. Building 1-1000 MW nuclear plant/day for 50 years would give 10 TW, Wind offers 2-4 TW , Solar offers 20, Biomass has 7-10 theoretical maximum. </a:t>
            </a:r>
          </a:p>
          <a:p>
            <a:pPr lvl="1" algn="just"/>
            <a:r>
              <a:rPr lang="en-US" dirty="0"/>
              <a:t>In 2002, the Food and Agriculture Organization of the UN estimated that 75 percent of the world’s oceanic fisheries were fished at or beyond capacity. </a:t>
            </a:r>
          </a:p>
          <a:p>
            <a:pPr lvl="1" algn="just"/>
            <a:r>
              <a:rPr lang="en-US" dirty="0"/>
              <a:t>The North Atlantic cod fishery, fished sustainably for hundreds of years, has collapsed, and the species may have been pushed to biological extinction . </a:t>
            </a:r>
          </a:p>
        </p:txBody>
      </p:sp>
    </p:spTree>
    <p:extLst>
      <p:ext uri="{BB962C8B-B14F-4D97-AF65-F5344CB8AC3E}">
        <p14:creationId xmlns:p14="http://schemas.microsoft.com/office/powerpoint/2010/main" val="141572344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1A87C9-AA37-084C-9EEB-8211336B2CE3}"/>
              </a:ext>
            </a:extLst>
          </p:cNvPr>
          <p:cNvSpPr>
            <a:spLocks noGrp="1"/>
          </p:cNvSpPr>
          <p:nvPr>
            <p:ph type="title"/>
          </p:nvPr>
        </p:nvSpPr>
        <p:spPr>
          <a:xfrm>
            <a:off x="1561748" y="540114"/>
            <a:ext cx="9603275" cy="1049235"/>
          </a:xfrm>
        </p:spPr>
        <p:txBody>
          <a:bodyPr>
            <a:normAutofit fontScale="90000"/>
          </a:bodyPr>
          <a:lstStyle/>
          <a:p>
            <a:r>
              <a:rPr lang="en-US" sz="2800" i="1" dirty="0"/>
              <a:t>The Limits to Growth </a:t>
            </a:r>
            <a:r>
              <a:rPr lang="en-US" sz="2800" dirty="0"/>
              <a:t>(LTG) study</a:t>
            </a:r>
            <a:br>
              <a:rPr lang="en-US" sz="2800" dirty="0"/>
            </a:br>
            <a:br>
              <a:rPr lang="en-US" sz="2800" dirty="0"/>
            </a:br>
            <a:r>
              <a:rPr lang="en-US" sz="2800" dirty="0"/>
              <a:t>The Pollution Scenario</a:t>
            </a:r>
          </a:p>
        </p:txBody>
      </p:sp>
      <p:sp>
        <p:nvSpPr>
          <p:cNvPr id="3" name="Content Placeholder 2">
            <a:extLst>
              <a:ext uri="{FF2B5EF4-FFF2-40B4-BE49-F238E27FC236}">
                <a16:creationId xmlns:a16="http://schemas.microsoft.com/office/drawing/2014/main" id="{AB752DFD-83D0-654D-9D73-1B5FEEC31B96}"/>
              </a:ext>
            </a:extLst>
          </p:cNvPr>
          <p:cNvSpPr>
            <a:spLocks noGrp="1"/>
          </p:cNvSpPr>
          <p:nvPr>
            <p:ph idx="1"/>
          </p:nvPr>
        </p:nvSpPr>
        <p:spPr>
          <a:xfrm>
            <a:off x="1451579" y="2015732"/>
            <a:ext cx="9603275" cy="4037749"/>
          </a:xfrm>
        </p:spPr>
        <p:txBody>
          <a:bodyPr/>
          <a:lstStyle/>
          <a:p>
            <a:pPr marL="0" indent="0" algn="just">
              <a:buNone/>
            </a:pPr>
            <a:r>
              <a:rPr lang="en-US" dirty="0"/>
              <a:t>Future data using models shows exponential increase in pollution as claimed by the Limits to Growth. </a:t>
            </a:r>
          </a:p>
          <a:p>
            <a:pPr algn="just"/>
            <a:r>
              <a:rPr lang="en-US" dirty="0"/>
              <a:t>Some pollutants like carbon di-oxide have not be reduced by technology, political or market solutions over the last 20 years. </a:t>
            </a:r>
          </a:p>
          <a:p>
            <a:pPr algn="just"/>
            <a:r>
              <a:rPr lang="en-US" dirty="0"/>
              <a:t>Sea level has risen 10–20 cm since 1900. Most non-polar glaciers are retreating, and the extent and thickness of Arctic sea ice is decreasing in summer. </a:t>
            </a:r>
          </a:p>
          <a:p>
            <a:pPr algn="just"/>
            <a:r>
              <a:rPr lang="en-US" dirty="0"/>
              <a:t>The first global assessment of soil loss, based on studies of hundreds of experts, found that 38 percent, or nearly 1.4 billion acres, of currently used agricultural land has been degraded. </a:t>
            </a:r>
          </a:p>
        </p:txBody>
      </p:sp>
    </p:spTree>
    <p:extLst>
      <p:ext uri="{BB962C8B-B14F-4D97-AF65-F5344CB8AC3E}">
        <p14:creationId xmlns:p14="http://schemas.microsoft.com/office/powerpoint/2010/main" val="379962748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228BFE-B1CD-2C4E-87C0-3A8412690C5D}"/>
              </a:ext>
            </a:extLst>
          </p:cNvPr>
          <p:cNvSpPr>
            <a:spLocks noGrp="1"/>
          </p:cNvSpPr>
          <p:nvPr>
            <p:ph type="title"/>
          </p:nvPr>
        </p:nvSpPr>
        <p:spPr>
          <a:xfrm>
            <a:off x="1619299" y="347031"/>
            <a:ext cx="9435555" cy="1214776"/>
          </a:xfrm>
        </p:spPr>
        <p:txBody>
          <a:bodyPr>
            <a:normAutofit fontScale="90000"/>
          </a:bodyPr>
          <a:lstStyle/>
          <a:p>
            <a:r>
              <a:rPr lang="en-US" i="1" dirty="0"/>
              <a:t>The Limits to Growth </a:t>
            </a:r>
            <a:r>
              <a:rPr lang="en-US" dirty="0"/>
              <a:t>(LTG) study</a:t>
            </a:r>
            <a:br>
              <a:rPr lang="en-US" dirty="0"/>
            </a:br>
            <a:br>
              <a:rPr lang="en-US" dirty="0"/>
            </a:br>
            <a:r>
              <a:rPr lang="en-US" dirty="0"/>
              <a:t>Lesson learnt</a:t>
            </a:r>
          </a:p>
        </p:txBody>
      </p:sp>
      <p:sp>
        <p:nvSpPr>
          <p:cNvPr id="3" name="Content Placeholder 2">
            <a:extLst>
              <a:ext uri="{FF2B5EF4-FFF2-40B4-BE49-F238E27FC236}">
                <a16:creationId xmlns:a16="http://schemas.microsoft.com/office/drawing/2014/main" id="{B58A276D-ED20-054B-BE00-43284CD3E748}"/>
              </a:ext>
            </a:extLst>
          </p:cNvPr>
          <p:cNvSpPr>
            <a:spLocks noGrp="1"/>
          </p:cNvSpPr>
          <p:nvPr>
            <p:ph idx="1"/>
          </p:nvPr>
        </p:nvSpPr>
        <p:spPr>
          <a:xfrm>
            <a:off x="1619299" y="1983036"/>
            <a:ext cx="9267833" cy="4527933"/>
          </a:xfrm>
        </p:spPr>
        <p:txBody>
          <a:bodyPr>
            <a:noAutofit/>
          </a:bodyPr>
          <a:lstStyle/>
          <a:p>
            <a:pPr algn="just"/>
            <a:r>
              <a:rPr lang="en-US" sz="1800" dirty="0"/>
              <a:t>There are many trade-offs between the number of people the earth can sustain and the material level at which each person can be supported. </a:t>
            </a:r>
          </a:p>
          <a:p>
            <a:pPr algn="just"/>
            <a:r>
              <a:rPr lang="en-US" sz="1800" dirty="0"/>
              <a:t>The longer the world takes to reduce its ecological footprint and move toward sustainability, the lower the population and material standard that will be ultimately supportable. </a:t>
            </a:r>
          </a:p>
          <a:p>
            <a:pPr algn="just"/>
            <a:r>
              <a:rPr lang="en-US" sz="1800" dirty="0"/>
              <a:t>The higher the targets for population and material standard of living are set, the greater the risk of exceeding and eroding its limits.</a:t>
            </a:r>
          </a:p>
          <a:p>
            <a:pPr algn="just"/>
            <a:r>
              <a:rPr lang="en-US" sz="1800" dirty="0"/>
              <a:t>Population and industrial growth are inherently exponential; and that exponential growth takes one to any existing limit quickly, whatever its magnitude . </a:t>
            </a:r>
          </a:p>
          <a:p>
            <a:pPr algn="just"/>
            <a:r>
              <a:rPr lang="en-US" sz="1800" dirty="0"/>
              <a:t>Global society will most likely adjust to limits by overshoot and collapse and not by S- shaped growth. However sustainable development is possible, if important changes are made. </a:t>
            </a:r>
          </a:p>
        </p:txBody>
      </p:sp>
    </p:spTree>
    <p:extLst>
      <p:ext uri="{BB962C8B-B14F-4D97-AF65-F5344CB8AC3E}">
        <p14:creationId xmlns:p14="http://schemas.microsoft.com/office/powerpoint/2010/main" val="150429865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0AEE05E-F74D-2947-B34D-6D69E07D09FD}"/>
              </a:ext>
            </a:extLst>
          </p:cNvPr>
          <p:cNvSpPr>
            <a:spLocks noGrp="1"/>
          </p:cNvSpPr>
          <p:nvPr>
            <p:ph type="title"/>
          </p:nvPr>
        </p:nvSpPr>
        <p:spPr>
          <a:xfrm>
            <a:off x="1685401" y="593595"/>
            <a:ext cx="9603275" cy="1049235"/>
          </a:xfrm>
        </p:spPr>
        <p:txBody>
          <a:bodyPr>
            <a:noAutofit/>
          </a:bodyPr>
          <a:lstStyle/>
          <a:p>
            <a:r>
              <a:rPr lang="en-US" sz="2800" i="1" dirty="0"/>
              <a:t>The Limits to Growth </a:t>
            </a:r>
            <a:r>
              <a:rPr lang="en-US" sz="2800" dirty="0"/>
              <a:t>(LTG) study</a:t>
            </a:r>
            <a:br>
              <a:rPr lang="en-US" sz="2800" dirty="0"/>
            </a:br>
            <a:br>
              <a:rPr lang="en-US" sz="2800" dirty="0"/>
            </a:br>
            <a:r>
              <a:rPr lang="en-US" sz="2800" dirty="0"/>
              <a:t>Lesson learnt</a:t>
            </a:r>
          </a:p>
        </p:txBody>
      </p:sp>
      <p:sp>
        <p:nvSpPr>
          <p:cNvPr id="3" name="Content Placeholder 2">
            <a:extLst>
              <a:ext uri="{FF2B5EF4-FFF2-40B4-BE49-F238E27FC236}">
                <a16:creationId xmlns:a16="http://schemas.microsoft.com/office/drawing/2014/main" id="{3765FE63-004C-4F4F-B399-57B41D7032A5}"/>
              </a:ext>
            </a:extLst>
          </p:cNvPr>
          <p:cNvSpPr>
            <a:spLocks noGrp="1"/>
          </p:cNvSpPr>
          <p:nvPr>
            <p:ph idx="1"/>
          </p:nvPr>
        </p:nvSpPr>
        <p:spPr>
          <a:xfrm>
            <a:off x="1685401" y="2203019"/>
            <a:ext cx="9135629" cy="3702022"/>
          </a:xfrm>
        </p:spPr>
        <p:txBody>
          <a:bodyPr>
            <a:normAutofit fontScale="55000" lnSpcReduction="20000"/>
          </a:bodyPr>
          <a:lstStyle/>
          <a:p>
            <a:pPr algn="just"/>
            <a:r>
              <a:rPr lang="en-US" sz="3800" dirty="0"/>
              <a:t>Global change researchers know that climate change is a social problem, since it is through industrial production, transport and electrical generation systems, and tropical deforestation that societies generate greenhouse gases. </a:t>
            </a:r>
          </a:p>
          <a:p>
            <a:pPr algn="just"/>
            <a:r>
              <a:rPr lang="en-US" sz="3800" dirty="0"/>
              <a:t>Nonetheless, it is </a:t>
            </a:r>
            <a:r>
              <a:rPr lang="en-US" sz="3800" i="1" dirty="0"/>
              <a:t>physical change</a:t>
            </a:r>
            <a:r>
              <a:rPr lang="en-US" sz="3800" dirty="0"/>
              <a:t>—the mechanical and inexorable greenhouse effect—that is invoked to promote policy responses and social change. Moreover, the research undertaken often belies the stated awareness of the social dimension of environmental problems. </a:t>
            </a:r>
          </a:p>
          <a:p>
            <a:pPr algn="just"/>
            <a:r>
              <a:rPr lang="en-US" sz="3800" dirty="0"/>
              <a:t>Natural scientists, HARTE </a:t>
            </a:r>
            <a:r>
              <a:rPr lang="en-US" sz="3800" i="1" dirty="0"/>
              <a:t>et al. </a:t>
            </a:r>
            <a:r>
              <a:rPr lang="en-US" sz="3800" dirty="0"/>
              <a:t>(1992), for example, recognize that “designing conservation policies without considering the role of existing institutions or societal responses to climatic change will likely lead to failure”. </a:t>
            </a:r>
            <a:endParaRPr lang="en-US" dirty="0"/>
          </a:p>
        </p:txBody>
      </p:sp>
    </p:spTree>
    <p:extLst>
      <p:ext uri="{BB962C8B-B14F-4D97-AF65-F5344CB8AC3E}">
        <p14:creationId xmlns:p14="http://schemas.microsoft.com/office/powerpoint/2010/main" val="108608415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425531-E517-1D4B-9278-EF82446330AB}"/>
              </a:ext>
            </a:extLst>
          </p:cNvPr>
          <p:cNvSpPr>
            <a:spLocks noGrp="1"/>
          </p:cNvSpPr>
          <p:nvPr>
            <p:ph type="title"/>
          </p:nvPr>
        </p:nvSpPr>
        <p:spPr>
          <a:xfrm>
            <a:off x="1751682" y="804519"/>
            <a:ext cx="9303172" cy="1049235"/>
          </a:xfrm>
        </p:spPr>
        <p:txBody>
          <a:bodyPr/>
          <a:lstStyle/>
          <a:p>
            <a:r>
              <a:rPr lang="en-US" i="1" dirty="0"/>
              <a:t>Sites of ‘Deconstruction’ of Global Environmental Change</a:t>
            </a:r>
            <a:endParaRPr lang="en-US" dirty="0"/>
          </a:p>
        </p:txBody>
      </p:sp>
      <p:sp>
        <p:nvSpPr>
          <p:cNvPr id="3" name="Content Placeholder 2">
            <a:extLst>
              <a:ext uri="{FF2B5EF4-FFF2-40B4-BE49-F238E27FC236}">
                <a16:creationId xmlns:a16="http://schemas.microsoft.com/office/drawing/2014/main" id="{40FFD20B-BA98-E246-A3BB-9985843599AA}"/>
              </a:ext>
            </a:extLst>
          </p:cNvPr>
          <p:cNvSpPr>
            <a:spLocks noGrp="1"/>
          </p:cNvSpPr>
          <p:nvPr>
            <p:ph idx="1"/>
          </p:nvPr>
        </p:nvSpPr>
        <p:spPr>
          <a:xfrm>
            <a:off x="1572765" y="2019007"/>
            <a:ext cx="9603275" cy="4131680"/>
          </a:xfrm>
        </p:spPr>
        <p:txBody>
          <a:bodyPr>
            <a:noAutofit/>
          </a:bodyPr>
          <a:lstStyle/>
          <a:p>
            <a:pPr algn="just"/>
            <a:r>
              <a:rPr lang="en-US" sz="1800" dirty="0"/>
              <a:t>Global change knowledge was appropriated within the environmental activist community and employed to mobilize support for the movement’s goals. </a:t>
            </a:r>
          </a:p>
          <a:p>
            <a:pPr algn="just"/>
            <a:r>
              <a:rPr lang="en-US" sz="1800" dirty="0"/>
              <a:t>The selective promotion of global change/warming increased support among prospective environmental supporters, and minimized opposition among the political and corporate officialdoms in the advanced industrial countries. </a:t>
            </a:r>
          </a:p>
          <a:p>
            <a:pPr algn="just"/>
            <a:r>
              <a:rPr lang="en-US" sz="1800" dirty="0"/>
              <a:t>The popularization of the global warming notion was accompanied by, if not substantially based on, disproportionate stress on Third World sources of greenhouse gases, particularly tropical rainforest destruction. </a:t>
            </a:r>
          </a:p>
          <a:p>
            <a:pPr algn="just"/>
            <a:r>
              <a:rPr lang="en-US" sz="1800" dirty="0"/>
              <a:t>Tropical rainforest destruction probably accounts for less than 15% of global greenhouse gases and is a relatively minor source compared with industrial, transport, and other greenhouse gas emissions from the developed countries. </a:t>
            </a:r>
          </a:p>
          <a:p>
            <a:endParaRPr lang="en-US" sz="1800" dirty="0"/>
          </a:p>
        </p:txBody>
      </p:sp>
    </p:spTree>
    <p:extLst>
      <p:ext uri="{BB962C8B-B14F-4D97-AF65-F5344CB8AC3E}">
        <p14:creationId xmlns:p14="http://schemas.microsoft.com/office/powerpoint/2010/main" val="25273010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5420694-AD58-224B-94D6-4C4239B06A34}"/>
              </a:ext>
            </a:extLst>
          </p:cNvPr>
          <p:cNvSpPr>
            <a:spLocks noGrp="1"/>
          </p:cNvSpPr>
          <p:nvPr>
            <p:ph type="title"/>
          </p:nvPr>
        </p:nvSpPr>
        <p:spPr>
          <a:xfrm>
            <a:off x="1614264" y="804519"/>
            <a:ext cx="9277904" cy="1049235"/>
          </a:xfrm>
        </p:spPr>
        <p:txBody>
          <a:bodyPr/>
          <a:lstStyle/>
          <a:p>
            <a:r>
              <a:rPr lang="en-US" i="1" dirty="0"/>
              <a:t>Sites of ‘Deconstruction’ of Global Environmental Change</a:t>
            </a:r>
            <a:endParaRPr lang="en-US" dirty="0"/>
          </a:p>
        </p:txBody>
      </p:sp>
      <p:sp>
        <p:nvSpPr>
          <p:cNvPr id="3" name="Content Placeholder 2">
            <a:extLst>
              <a:ext uri="{FF2B5EF4-FFF2-40B4-BE49-F238E27FC236}">
                <a16:creationId xmlns:a16="http://schemas.microsoft.com/office/drawing/2014/main" id="{9697357D-687B-AF4C-940D-FCDBEE4C6318}"/>
              </a:ext>
            </a:extLst>
          </p:cNvPr>
          <p:cNvSpPr>
            <a:spLocks noGrp="1"/>
          </p:cNvSpPr>
          <p:nvPr>
            <p:ph idx="1"/>
          </p:nvPr>
        </p:nvSpPr>
        <p:spPr>
          <a:xfrm>
            <a:off x="1614264" y="2225407"/>
            <a:ext cx="9277904" cy="3960276"/>
          </a:xfrm>
        </p:spPr>
        <p:txBody>
          <a:bodyPr>
            <a:noAutofit/>
          </a:bodyPr>
          <a:lstStyle/>
          <a:p>
            <a:pPr algn="just"/>
            <a:r>
              <a:rPr lang="en-US" sz="1800" dirty="0"/>
              <a:t>The ‘rainforest connection’ has, however, been central in the scientific and popular construction of global change knowledge. At the level of environmental science, it has led to greater stress on the conservation biology of rainforest biodiversity.</a:t>
            </a:r>
          </a:p>
          <a:p>
            <a:pPr algn="just"/>
            <a:r>
              <a:rPr lang="en-US" sz="1800" dirty="0"/>
              <a:t>Many international environmental groups yet reserve the right to criticize the World Bank and related institutions about the environmental destruction that results </a:t>
            </a:r>
            <a:r>
              <a:rPr lang="en-US" sz="1800" i="1" dirty="0"/>
              <a:t>from particular projects or types of projects </a:t>
            </a:r>
            <a:r>
              <a:rPr lang="en-US" sz="1800" dirty="0"/>
              <a:t>(especially dam and road construction and mining projects)</a:t>
            </a:r>
          </a:p>
          <a:p>
            <a:pPr algn="just"/>
            <a:r>
              <a:rPr lang="en-US" sz="1800" dirty="0"/>
              <a:t>Environmental groups have generally worked with the Bank/IMF in a surprisingly harmonious manner in implementing conservation/preservation policies and programs in the Third World. as being fundamental contributors to environmental degradation. </a:t>
            </a:r>
          </a:p>
          <a:p>
            <a:endParaRPr lang="en-US" sz="1800" dirty="0"/>
          </a:p>
        </p:txBody>
      </p:sp>
    </p:spTree>
    <p:extLst>
      <p:ext uri="{BB962C8B-B14F-4D97-AF65-F5344CB8AC3E}">
        <p14:creationId xmlns:p14="http://schemas.microsoft.com/office/powerpoint/2010/main" val="145543322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5E719A0-FB6F-6742-A09E-D125B0480B44}"/>
              </a:ext>
            </a:extLst>
          </p:cNvPr>
          <p:cNvSpPr>
            <a:spLocks noGrp="1"/>
          </p:cNvSpPr>
          <p:nvPr>
            <p:ph type="title"/>
          </p:nvPr>
        </p:nvSpPr>
        <p:spPr>
          <a:xfrm>
            <a:off x="1587256" y="950038"/>
            <a:ext cx="9603275" cy="1049235"/>
          </a:xfrm>
        </p:spPr>
        <p:txBody>
          <a:bodyPr/>
          <a:lstStyle/>
          <a:p>
            <a:r>
              <a:rPr lang="en-US" dirty="0"/>
              <a:t>political economy of debt</a:t>
            </a:r>
          </a:p>
        </p:txBody>
      </p:sp>
      <p:sp>
        <p:nvSpPr>
          <p:cNvPr id="3" name="Content Placeholder 2">
            <a:extLst>
              <a:ext uri="{FF2B5EF4-FFF2-40B4-BE49-F238E27FC236}">
                <a16:creationId xmlns:a16="http://schemas.microsoft.com/office/drawing/2014/main" id="{294D92CC-745C-224B-8A21-FDD9530F5AA9}"/>
              </a:ext>
            </a:extLst>
          </p:cNvPr>
          <p:cNvSpPr>
            <a:spLocks noGrp="1"/>
          </p:cNvSpPr>
          <p:nvPr>
            <p:ph idx="1"/>
          </p:nvPr>
        </p:nvSpPr>
        <p:spPr>
          <a:xfrm>
            <a:off x="1587256" y="1999273"/>
            <a:ext cx="9017487" cy="4054208"/>
          </a:xfrm>
        </p:spPr>
        <p:txBody>
          <a:bodyPr>
            <a:noAutofit/>
          </a:bodyPr>
          <a:lstStyle/>
          <a:p>
            <a:pPr algn="just"/>
            <a:r>
              <a:rPr lang="en-US" dirty="0"/>
              <a:t>There is a key coincidence of interest in the environmental group/World Bank/IMF relationship:</a:t>
            </a:r>
          </a:p>
          <a:p>
            <a:pPr lvl="1" algn="just"/>
            <a:r>
              <a:rPr lang="en-US" dirty="0"/>
              <a:t>the Bank and IMF gain legitimacy in the eyes of the citizens and political officialdoms of the advanced (increasingly ‘green’-oriented) countries by helping to implement environmental and conservation policies, </a:t>
            </a:r>
          </a:p>
          <a:p>
            <a:pPr lvl="1" algn="just"/>
            <a:r>
              <a:rPr lang="en-US" dirty="0"/>
              <a:t>while the implied threat of Bank or IMF termination of bridging, adjustment, and project loans is useful in securing developing-country compliance with environmental initiatives. </a:t>
            </a:r>
          </a:p>
          <a:p>
            <a:pPr algn="just"/>
            <a:r>
              <a:rPr lang="en-US" dirty="0"/>
              <a:t>Given this relationship, most environmental organizations have been disinclined to take on the world debt crisis, the net South-North capital drain, and the international monetary order (which is substantially regulated by the World Bank and IMF; WO</a:t>
            </a:r>
          </a:p>
          <a:p>
            <a:pPr algn="just"/>
            <a:endParaRPr lang="en-US" dirty="0"/>
          </a:p>
        </p:txBody>
      </p:sp>
    </p:spTree>
    <p:extLst>
      <p:ext uri="{BB962C8B-B14F-4D97-AF65-F5344CB8AC3E}">
        <p14:creationId xmlns:p14="http://schemas.microsoft.com/office/powerpoint/2010/main" val="294441537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35E9F49-597F-D341-A78F-0CDF46B7AD06}"/>
              </a:ext>
            </a:extLst>
          </p:cNvPr>
          <p:cNvSpPr>
            <a:spLocks noGrp="1"/>
          </p:cNvSpPr>
          <p:nvPr>
            <p:ph type="title"/>
          </p:nvPr>
        </p:nvSpPr>
        <p:spPr/>
        <p:txBody>
          <a:bodyPr/>
          <a:lstStyle/>
          <a:p>
            <a:r>
              <a:rPr lang="en-US" dirty="0"/>
              <a:t>political economy of debt</a:t>
            </a:r>
          </a:p>
        </p:txBody>
      </p:sp>
      <p:sp>
        <p:nvSpPr>
          <p:cNvPr id="3" name="Content Placeholder 2">
            <a:extLst>
              <a:ext uri="{FF2B5EF4-FFF2-40B4-BE49-F238E27FC236}">
                <a16:creationId xmlns:a16="http://schemas.microsoft.com/office/drawing/2014/main" id="{A7EA2E9B-7126-8E49-A315-3E77763C5880}"/>
              </a:ext>
            </a:extLst>
          </p:cNvPr>
          <p:cNvSpPr>
            <a:spLocks noGrp="1"/>
          </p:cNvSpPr>
          <p:nvPr>
            <p:ph idx="1"/>
          </p:nvPr>
        </p:nvSpPr>
        <p:spPr>
          <a:xfrm>
            <a:off x="1550730" y="2162226"/>
            <a:ext cx="9603275" cy="3450613"/>
          </a:xfrm>
        </p:spPr>
        <p:txBody>
          <a:bodyPr>
            <a:noAutofit/>
          </a:bodyPr>
          <a:lstStyle/>
          <a:p>
            <a:r>
              <a:rPr lang="en-US" sz="1800" dirty="0"/>
              <a:t>It has largely been through the ‘debt regime’ that environmental agendas have been grafted onto Third World development planning. </a:t>
            </a:r>
          </a:p>
          <a:p>
            <a:r>
              <a:rPr lang="en-US" sz="1800" dirty="0"/>
              <a:t>Only heavily-indebted countries, for example, have debt that is sufficiently discounted on the secondary debt market to be attractive to environmental groups for purchase in debt-for-nature swaps. </a:t>
            </a:r>
          </a:p>
          <a:p>
            <a:r>
              <a:rPr lang="en-US" sz="1800" dirty="0"/>
              <a:t>Likewise, heavily-indebted countries are most subject to joint environmental group and development agency pressures to protect the environment. But as much as external debt has facilitated the implementation of environmental conservation policies, debt also serves to </a:t>
            </a:r>
            <a:r>
              <a:rPr lang="en-US" sz="1800" i="1" dirty="0"/>
              <a:t>exacerbate </a:t>
            </a:r>
            <a:r>
              <a:rPr lang="en-US" sz="1800" dirty="0"/>
              <a:t>environmental degradation. </a:t>
            </a:r>
          </a:p>
          <a:p>
            <a:endParaRPr lang="en-US" sz="1800" dirty="0"/>
          </a:p>
        </p:txBody>
      </p:sp>
    </p:spTree>
    <p:extLst>
      <p:ext uri="{BB962C8B-B14F-4D97-AF65-F5344CB8AC3E}">
        <p14:creationId xmlns:p14="http://schemas.microsoft.com/office/powerpoint/2010/main" val="220833488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FE33D3-1F83-F840-BB4E-6792BCC57A2C}"/>
              </a:ext>
            </a:extLst>
          </p:cNvPr>
          <p:cNvSpPr>
            <a:spLocks noGrp="1"/>
          </p:cNvSpPr>
          <p:nvPr>
            <p:ph type="title"/>
          </p:nvPr>
        </p:nvSpPr>
        <p:spPr/>
        <p:txBody>
          <a:bodyPr/>
          <a:lstStyle/>
          <a:p>
            <a:r>
              <a:rPr lang="en-US" dirty="0"/>
              <a:t>political economy of debt</a:t>
            </a:r>
          </a:p>
        </p:txBody>
      </p:sp>
      <p:sp>
        <p:nvSpPr>
          <p:cNvPr id="3" name="Content Placeholder 2">
            <a:extLst>
              <a:ext uri="{FF2B5EF4-FFF2-40B4-BE49-F238E27FC236}">
                <a16:creationId xmlns:a16="http://schemas.microsoft.com/office/drawing/2014/main" id="{EB72F735-42D6-4946-8D7F-F7736BC18760}"/>
              </a:ext>
            </a:extLst>
          </p:cNvPr>
          <p:cNvSpPr>
            <a:spLocks noGrp="1"/>
          </p:cNvSpPr>
          <p:nvPr>
            <p:ph idx="1"/>
          </p:nvPr>
        </p:nvSpPr>
        <p:spPr>
          <a:xfrm>
            <a:off x="1642656" y="2280137"/>
            <a:ext cx="9221119" cy="3450613"/>
          </a:xfrm>
        </p:spPr>
        <p:txBody>
          <a:bodyPr/>
          <a:lstStyle/>
          <a:p>
            <a:r>
              <a:rPr lang="en-US" dirty="0"/>
              <a:t>Third World countries that are most ‘debt-stressed’, and thus which are most in need of hard-currency export revenues, are most likely to see little alternative but to aggressively ‘develop’ their tropical rainforests and other sensitive habitats in order to maintain their balance of payments and service their debts. </a:t>
            </a:r>
          </a:p>
          <a:p>
            <a:r>
              <a:rPr lang="en-US" dirty="0"/>
              <a:t>Environmental activism through the debt regime is thus likely to be a standoff: two steps forward, and one or two steps back. </a:t>
            </a:r>
          </a:p>
          <a:p>
            <a:endParaRPr lang="en-US" dirty="0"/>
          </a:p>
        </p:txBody>
      </p:sp>
    </p:spTree>
    <p:extLst>
      <p:ext uri="{BB962C8B-B14F-4D97-AF65-F5344CB8AC3E}">
        <p14:creationId xmlns:p14="http://schemas.microsoft.com/office/powerpoint/2010/main" val="18215212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2FC7F58-B265-2D40-B40F-9DF152C5D77A}"/>
              </a:ext>
            </a:extLst>
          </p:cNvPr>
          <p:cNvSpPr>
            <a:spLocks noGrp="1"/>
          </p:cNvSpPr>
          <p:nvPr>
            <p:ph type="title"/>
          </p:nvPr>
        </p:nvSpPr>
        <p:spPr/>
        <p:txBody>
          <a:bodyPr/>
          <a:lstStyle/>
          <a:p>
            <a:r>
              <a:rPr lang="en-US" dirty="0"/>
              <a:t>Introduction</a:t>
            </a:r>
            <a:br>
              <a:rPr lang="en-US" dirty="0"/>
            </a:br>
            <a:endParaRPr lang="en-US" dirty="0"/>
          </a:p>
        </p:txBody>
      </p:sp>
      <p:sp>
        <p:nvSpPr>
          <p:cNvPr id="3" name="Content Placeholder 2">
            <a:extLst>
              <a:ext uri="{FF2B5EF4-FFF2-40B4-BE49-F238E27FC236}">
                <a16:creationId xmlns:a16="http://schemas.microsoft.com/office/drawing/2014/main" id="{6579FE5D-C07D-8940-85EC-35E8EB167CB5}"/>
              </a:ext>
            </a:extLst>
          </p:cNvPr>
          <p:cNvSpPr>
            <a:spLocks noGrp="1"/>
          </p:cNvSpPr>
          <p:nvPr>
            <p:ph idx="1"/>
          </p:nvPr>
        </p:nvSpPr>
        <p:spPr>
          <a:xfrm>
            <a:off x="1451578" y="1938614"/>
            <a:ext cx="9603275" cy="4715574"/>
          </a:xfrm>
        </p:spPr>
        <p:txBody>
          <a:bodyPr>
            <a:noAutofit/>
          </a:bodyPr>
          <a:lstStyle/>
          <a:p>
            <a:r>
              <a:rPr lang="en-US" sz="1800" dirty="0"/>
              <a:t>Science has had a central role in shaping what count as environmental problems. </a:t>
            </a:r>
          </a:p>
          <a:p>
            <a:pPr lvl="1"/>
            <a:r>
              <a:rPr lang="en-US" dirty="0"/>
              <a:t>Since scientists a generation ago detected radioactive strontium in reindeer meat and linked DDT to the non-viability of bird eggs, </a:t>
            </a:r>
          </a:p>
          <a:p>
            <a:r>
              <a:rPr lang="en-US" sz="1800" dirty="0"/>
              <a:t>Over the last few years, environmental scientists and environmentalists have called attention, in particular, to</a:t>
            </a:r>
          </a:p>
          <a:p>
            <a:pPr lvl="1"/>
            <a:r>
              <a:rPr lang="en-US" dirty="0"/>
              <a:t>analyses of carbon dioxide concentrations in polar ice, </a:t>
            </a:r>
          </a:p>
          <a:p>
            <a:pPr lvl="1"/>
            <a:r>
              <a:rPr lang="en-US" dirty="0"/>
              <a:t>measurements of upper atmospheric ozone depletion, </a:t>
            </a:r>
          </a:p>
          <a:p>
            <a:pPr lvl="1"/>
            <a:r>
              <a:rPr lang="en-US" dirty="0"/>
              <a:t>remote sensing assessments of tropical deforestation, </a:t>
            </a:r>
          </a:p>
          <a:p>
            <a:pPr lvl="1"/>
            <a:r>
              <a:rPr lang="en-US" dirty="0"/>
              <a:t>projections of future temperature and precipitation changes drawn from computation- intensive atmospheric circulation models. </a:t>
            </a:r>
          </a:p>
          <a:p>
            <a:endParaRPr lang="en-US" sz="1800" dirty="0"/>
          </a:p>
        </p:txBody>
      </p:sp>
    </p:spTree>
    <p:extLst>
      <p:ext uri="{BB962C8B-B14F-4D97-AF65-F5344CB8AC3E}">
        <p14:creationId xmlns:p14="http://schemas.microsoft.com/office/powerpoint/2010/main" val="183526814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0F0453-22E1-9F4E-B168-156D8C8E1446}"/>
              </a:ext>
            </a:extLst>
          </p:cNvPr>
          <p:cNvSpPr>
            <a:spLocks noGrp="1"/>
          </p:cNvSpPr>
          <p:nvPr>
            <p:ph type="title"/>
          </p:nvPr>
        </p:nvSpPr>
        <p:spPr/>
        <p:txBody>
          <a:bodyPr/>
          <a:lstStyle/>
          <a:p>
            <a:r>
              <a:rPr lang="en-US" dirty="0"/>
              <a:t>Introduction</a:t>
            </a:r>
          </a:p>
        </p:txBody>
      </p:sp>
      <p:sp>
        <p:nvSpPr>
          <p:cNvPr id="3" name="Content Placeholder 2">
            <a:extLst>
              <a:ext uri="{FF2B5EF4-FFF2-40B4-BE49-F238E27FC236}">
                <a16:creationId xmlns:a16="http://schemas.microsoft.com/office/drawing/2014/main" id="{78B2FA6A-54CE-5F4D-B6FE-07FAE6F6BA81}"/>
              </a:ext>
            </a:extLst>
          </p:cNvPr>
          <p:cNvSpPr>
            <a:spLocks noGrp="1"/>
          </p:cNvSpPr>
          <p:nvPr>
            <p:ph idx="1"/>
          </p:nvPr>
        </p:nvSpPr>
        <p:spPr>
          <a:xfrm>
            <a:off x="1558706" y="1853754"/>
            <a:ext cx="9389019" cy="4199727"/>
          </a:xfrm>
        </p:spPr>
        <p:txBody>
          <a:bodyPr/>
          <a:lstStyle/>
          <a:p>
            <a:pPr algn="just"/>
            <a:r>
              <a:rPr lang="en-US" dirty="0"/>
              <a:t>We know we have global environmental problems because, in short, science documents the existing situation and ever tightens its predictions of future changes. Accordingly, science supplies the knowledge needed to stimulate and guide social-political action.</a:t>
            </a:r>
          </a:p>
          <a:p>
            <a:pPr algn="just"/>
            <a:r>
              <a:rPr lang="en-US" dirty="0"/>
              <a:t>A different construction of the special relationship between environmental science and politics is offered based on sociology of science. </a:t>
            </a:r>
          </a:p>
          <a:p>
            <a:pPr algn="just"/>
            <a:r>
              <a:rPr lang="en-US" dirty="0"/>
              <a:t>Truth or falsity of the science is rarely sufficient to account for its acceptance, either within science or, as will be an equally important concern to us here, within the political realm. </a:t>
            </a:r>
          </a:p>
          <a:p>
            <a:pPr algn="just"/>
            <a:r>
              <a:rPr lang="en-US" dirty="0">
                <a:solidFill>
                  <a:schemeClr val="accent1"/>
                </a:solidFill>
              </a:rPr>
              <a:t>In this light we make three propositions, each confounding to the answer to the question of how we know we have global environmental problems</a:t>
            </a:r>
          </a:p>
          <a:p>
            <a:endParaRPr lang="en-US" dirty="0"/>
          </a:p>
        </p:txBody>
      </p:sp>
    </p:spTree>
    <p:extLst>
      <p:ext uri="{BB962C8B-B14F-4D97-AF65-F5344CB8AC3E}">
        <p14:creationId xmlns:p14="http://schemas.microsoft.com/office/powerpoint/2010/main" val="35755595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1F2905-1F5D-6941-9592-6BB4DE92A4A9}"/>
              </a:ext>
            </a:extLst>
          </p:cNvPr>
          <p:cNvSpPr>
            <a:spLocks noGrp="1"/>
          </p:cNvSpPr>
          <p:nvPr>
            <p:ph type="title"/>
          </p:nvPr>
        </p:nvSpPr>
        <p:spPr>
          <a:xfrm>
            <a:off x="1762699" y="1182334"/>
            <a:ext cx="9292155" cy="671420"/>
          </a:xfrm>
        </p:spPr>
        <p:txBody>
          <a:bodyPr/>
          <a:lstStyle/>
          <a:p>
            <a:r>
              <a:rPr lang="en-US" dirty="0"/>
              <a:t>1</a:t>
            </a:r>
            <a:r>
              <a:rPr lang="en-US" baseline="30000" dirty="0"/>
              <a:t>st</a:t>
            </a:r>
            <a:r>
              <a:rPr lang="en-US" dirty="0"/>
              <a:t> propositions</a:t>
            </a:r>
          </a:p>
        </p:txBody>
      </p:sp>
      <p:sp>
        <p:nvSpPr>
          <p:cNvPr id="3" name="Content Placeholder 2">
            <a:extLst>
              <a:ext uri="{FF2B5EF4-FFF2-40B4-BE49-F238E27FC236}">
                <a16:creationId xmlns:a16="http://schemas.microsoft.com/office/drawing/2014/main" id="{371F741C-D327-D74A-8EFE-8AD5DC8FC44B}"/>
              </a:ext>
            </a:extLst>
          </p:cNvPr>
          <p:cNvSpPr>
            <a:spLocks noGrp="1"/>
          </p:cNvSpPr>
          <p:nvPr>
            <p:ph idx="1"/>
          </p:nvPr>
        </p:nvSpPr>
        <p:spPr>
          <a:xfrm>
            <a:off x="2236425" y="2225053"/>
            <a:ext cx="7987228" cy="3450613"/>
          </a:xfrm>
        </p:spPr>
        <p:txBody>
          <a:bodyPr>
            <a:normAutofit fontScale="62500" lnSpcReduction="20000"/>
          </a:bodyPr>
          <a:lstStyle/>
          <a:p>
            <a:pPr algn="just">
              <a:spcAft>
                <a:spcPts val="600"/>
              </a:spcAft>
            </a:pPr>
            <a:r>
              <a:rPr lang="en-US" sz="3600" dirty="0"/>
              <a:t>(1) In science, certain courses of action are facilitated over others, based on its very formulation—the problems chosen, categories used, relationships investigated, and confirming evidence required. Politics—in the sense of courses of social action pursued or promoted—are not merely stimulated by scientific findings; politics are </a:t>
            </a:r>
            <a:r>
              <a:rPr lang="en-US" sz="3600" i="1" dirty="0"/>
              <a:t>woven into </a:t>
            </a:r>
            <a:r>
              <a:rPr lang="en-US" sz="3600" dirty="0"/>
              <a:t>science at its ‘upstream’ end. In the case of environmental problems, we know they are global in part because scientists and political actors jointly construct them in global terms. </a:t>
            </a:r>
          </a:p>
          <a:p>
            <a:endParaRPr lang="en-US" dirty="0"/>
          </a:p>
        </p:txBody>
      </p:sp>
    </p:spTree>
    <p:extLst>
      <p:ext uri="{BB962C8B-B14F-4D97-AF65-F5344CB8AC3E}">
        <p14:creationId xmlns:p14="http://schemas.microsoft.com/office/powerpoint/2010/main" val="217693789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76CB83B-886B-404A-A3A1-5ED73C142088}"/>
              </a:ext>
            </a:extLst>
          </p:cNvPr>
          <p:cNvSpPr>
            <a:spLocks noGrp="1"/>
          </p:cNvSpPr>
          <p:nvPr>
            <p:ph type="title"/>
          </p:nvPr>
        </p:nvSpPr>
        <p:spPr>
          <a:xfrm>
            <a:off x="1451579" y="1167788"/>
            <a:ext cx="9603275" cy="685966"/>
          </a:xfrm>
        </p:spPr>
        <p:txBody>
          <a:bodyPr/>
          <a:lstStyle/>
          <a:p>
            <a:r>
              <a:rPr lang="en-US" dirty="0"/>
              <a:t>2</a:t>
            </a:r>
            <a:r>
              <a:rPr lang="en-US" baseline="30000" dirty="0"/>
              <a:t>nd</a:t>
            </a:r>
            <a:r>
              <a:rPr lang="en-US" dirty="0"/>
              <a:t>  propositions</a:t>
            </a:r>
          </a:p>
        </p:txBody>
      </p:sp>
      <p:sp>
        <p:nvSpPr>
          <p:cNvPr id="3" name="Content Placeholder 2">
            <a:extLst>
              <a:ext uri="{FF2B5EF4-FFF2-40B4-BE49-F238E27FC236}">
                <a16:creationId xmlns:a16="http://schemas.microsoft.com/office/drawing/2014/main" id="{4AAFC826-9DAB-4743-81AF-F642092C2699}"/>
              </a:ext>
            </a:extLst>
          </p:cNvPr>
          <p:cNvSpPr>
            <a:spLocks noGrp="1"/>
          </p:cNvSpPr>
          <p:nvPr>
            <p:ph idx="1"/>
          </p:nvPr>
        </p:nvSpPr>
        <p:spPr>
          <a:xfrm>
            <a:off x="2463413" y="2239599"/>
            <a:ext cx="7579605" cy="3450613"/>
          </a:xfrm>
        </p:spPr>
        <p:txBody>
          <a:bodyPr/>
          <a:lstStyle/>
          <a:p>
            <a:pPr marL="0" indent="0" algn="just">
              <a:buNone/>
            </a:pPr>
            <a:r>
              <a:rPr lang="en-US" dirty="0"/>
              <a:t>(2) In global environmental discourse, two allied views of politics—the moral and the technocratic—have been privileged. Both views of social action emphasize people’s </a:t>
            </a:r>
            <a:r>
              <a:rPr lang="en-US" i="1" dirty="0"/>
              <a:t>common </a:t>
            </a:r>
            <a:r>
              <a:rPr lang="en-US" dirty="0"/>
              <a:t>interests in remedial environmental efforts while, at the same time, steering attention away from the difficult politics that result from differentiated social groups and nations having different interests in causing and alleviating environmental problems. We know we have global environmental problems, in part, because we act as if we are a unitary and not a differentiated ‘we’. </a:t>
            </a:r>
          </a:p>
          <a:p>
            <a:endParaRPr lang="en-US" dirty="0"/>
          </a:p>
        </p:txBody>
      </p:sp>
    </p:spTree>
    <p:extLst>
      <p:ext uri="{BB962C8B-B14F-4D97-AF65-F5344CB8AC3E}">
        <p14:creationId xmlns:p14="http://schemas.microsoft.com/office/powerpoint/2010/main" val="178017560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1D84D3E-3E67-EE48-A27A-3586218FD2DF}"/>
              </a:ext>
            </a:extLst>
          </p:cNvPr>
          <p:cNvSpPr>
            <a:spLocks noGrp="1"/>
          </p:cNvSpPr>
          <p:nvPr>
            <p:ph type="title"/>
          </p:nvPr>
        </p:nvSpPr>
        <p:spPr>
          <a:xfrm>
            <a:off x="1588717" y="1200839"/>
            <a:ext cx="9466137" cy="652915"/>
          </a:xfrm>
        </p:spPr>
        <p:txBody>
          <a:bodyPr/>
          <a:lstStyle/>
          <a:p>
            <a:r>
              <a:rPr lang="en-US" dirty="0"/>
              <a:t>3</a:t>
            </a:r>
            <a:r>
              <a:rPr lang="en-US" baseline="30000" dirty="0"/>
              <a:t>rd</a:t>
            </a:r>
            <a:r>
              <a:rPr lang="en-US" dirty="0"/>
              <a:t>  propositions</a:t>
            </a:r>
          </a:p>
        </p:txBody>
      </p:sp>
      <p:sp>
        <p:nvSpPr>
          <p:cNvPr id="3" name="Content Placeholder 2">
            <a:extLst>
              <a:ext uri="{FF2B5EF4-FFF2-40B4-BE49-F238E27FC236}">
                <a16:creationId xmlns:a16="http://schemas.microsoft.com/office/drawing/2014/main" id="{01D732AA-BA87-4A4E-9F3B-D0C0EB1F712B}"/>
              </a:ext>
            </a:extLst>
          </p:cNvPr>
          <p:cNvSpPr>
            <a:spLocks noGrp="1"/>
          </p:cNvSpPr>
          <p:nvPr>
            <p:ph idx="1"/>
          </p:nvPr>
        </p:nvSpPr>
        <p:spPr>
          <a:xfrm>
            <a:off x="2060155" y="1960647"/>
            <a:ext cx="8295702" cy="4065580"/>
          </a:xfrm>
        </p:spPr>
        <p:txBody>
          <a:bodyPr/>
          <a:lstStyle/>
          <a:p>
            <a:pPr algn="just"/>
            <a:r>
              <a:rPr lang="en-US" dirty="0"/>
              <a:t>(3) Global environmental change, simultaneously a scientific framework and a movement ideology, is particularly vulnerable to deconstruction. Inattention to the national and localized political and economic dynamics of socio-environmental change will ensure that scientists, both natural and social, and the environmentalists who invoke their findings will be continually surprised by the unpredicted conflicts and unlikely coalitions. To the extent that ‘we’ attempt to focus on global environmental problems, to stand above the formation of such coalitions and the conduct of such conflicts, ‘we’ are more likely to be spectators, rather than engaged participants in the shaping of our related, but different futures.</a:t>
            </a:r>
          </a:p>
          <a:p>
            <a:endParaRPr lang="en-US" dirty="0"/>
          </a:p>
        </p:txBody>
      </p:sp>
    </p:spTree>
    <p:extLst>
      <p:ext uri="{BB962C8B-B14F-4D97-AF65-F5344CB8AC3E}">
        <p14:creationId xmlns:p14="http://schemas.microsoft.com/office/powerpoint/2010/main" val="57902415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2978D9-1D12-7F47-88FA-56E3C1C055A0}"/>
              </a:ext>
            </a:extLst>
          </p:cNvPr>
          <p:cNvSpPr>
            <a:spLocks noGrp="1"/>
          </p:cNvSpPr>
          <p:nvPr>
            <p:ph type="title"/>
          </p:nvPr>
        </p:nvSpPr>
        <p:spPr>
          <a:xfrm>
            <a:off x="1627849" y="980789"/>
            <a:ext cx="9603275" cy="1049235"/>
          </a:xfrm>
        </p:spPr>
        <p:txBody>
          <a:bodyPr/>
          <a:lstStyle/>
          <a:p>
            <a:r>
              <a:rPr lang="en-US" i="1" dirty="0"/>
              <a:t>The Limits to Growth </a:t>
            </a:r>
            <a:r>
              <a:rPr lang="en-US" dirty="0"/>
              <a:t>(LTG) study</a:t>
            </a:r>
          </a:p>
        </p:txBody>
      </p:sp>
      <p:sp>
        <p:nvSpPr>
          <p:cNvPr id="3" name="Content Placeholder 2">
            <a:extLst>
              <a:ext uri="{FF2B5EF4-FFF2-40B4-BE49-F238E27FC236}">
                <a16:creationId xmlns:a16="http://schemas.microsoft.com/office/drawing/2014/main" id="{B743482D-2D46-264F-BE51-AF8C0ED39F02}"/>
              </a:ext>
            </a:extLst>
          </p:cNvPr>
          <p:cNvSpPr>
            <a:spLocks noGrp="1"/>
          </p:cNvSpPr>
          <p:nvPr>
            <p:ph idx="1"/>
          </p:nvPr>
        </p:nvSpPr>
        <p:spPr>
          <a:xfrm>
            <a:off x="1709901" y="2225408"/>
            <a:ext cx="9262899" cy="4032173"/>
          </a:xfrm>
        </p:spPr>
        <p:txBody>
          <a:bodyPr>
            <a:noAutofit/>
          </a:bodyPr>
          <a:lstStyle/>
          <a:p>
            <a:pPr algn="just"/>
            <a:r>
              <a:rPr lang="en-US" sz="1800" dirty="0"/>
              <a:t>To explore these propositions, we will begin with a reconstruction and overview of the interwoven science and politics of </a:t>
            </a:r>
            <a:r>
              <a:rPr lang="en-US" sz="1800" i="1" dirty="0"/>
              <a:t>The Limits to Growth </a:t>
            </a:r>
            <a:r>
              <a:rPr lang="en-US" sz="1800" dirty="0"/>
              <a:t>(LTG) study of the 1970s. </a:t>
            </a:r>
          </a:p>
          <a:p>
            <a:pPr algn="just"/>
            <a:r>
              <a:rPr lang="en-US" sz="1800" dirty="0"/>
              <a:t>This case is convenient not only for reasons of demonstrating historical continuity; there is also a vast literature on the topic and a long span of experience by which to assess its consequences. </a:t>
            </a:r>
          </a:p>
          <a:p>
            <a:pPr algn="just"/>
            <a:r>
              <a:rPr lang="en-US" sz="1800" dirty="0"/>
              <a:t>From this beginning we then make extensions to current studies of the human/social impacts of climate change. </a:t>
            </a:r>
          </a:p>
          <a:p>
            <a:pPr algn="just"/>
            <a:r>
              <a:rPr lang="en-US" sz="1800" dirty="0"/>
              <a:t>Finally, we discuss the possible sources of deconstruction of the globalization of environmental discourse, affecting both environmental action and the planetary science upon which it draws. </a:t>
            </a:r>
          </a:p>
        </p:txBody>
      </p:sp>
    </p:spTree>
    <p:extLst>
      <p:ext uri="{BB962C8B-B14F-4D97-AF65-F5344CB8AC3E}">
        <p14:creationId xmlns:p14="http://schemas.microsoft.com/office/powerpoint/2010/main" val="156545482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B58D7F-DA1A-C84D-80EF-8181F26EFF66}"/>
              </a:ext>
            </a:extLst>
          </p:cNvPr>
          <p:cNvSpPr>
            <a:spLocks noGrp="1"/>
          </p:cNvSpPr>
          <p:nvPr>
            <p:ph type="title"/>
          </p:nvPr>
        </p:nvSpPr>
        <p:spPr/>
        <p:txBody>
          <a:bodyPr/>
          <a:lstStyle/>
          <a:p>
            <a:r>
              <a:rPr lang="en-US" i="1" dirty="0"/>
              <a:t>The Limits to Growth </a:t>
            </a:r>
            <a:r>
              <a:rPr lang="en-US" dirty="0"/>
              <a:t>(LTG) study</a:t>
            </a:r>
          </a:p>
        </p:txBody>
      </p:sp>
      <p:sp>
        <p:nvSpPr>
          <p:cNvPr id="3" name="Content Placeholder 2">
            <a:extLst>
              <a:ext uri="{FF2B5EF4-FFF2-40B4-BE49-F238E27FC236}">
                <a16:creationId xmlns:a16="http://schemas.microsoft.com/office/drawing/2014/main" id="{2254720D-F526-4246-BF0E-FD0F13089327}"/>
              </a:ext>
            </a:extLst>
          </p:cNvPr>
          <p:cNvSpPr>
            <a:spLocks noGrp="1"/>
          </p:cNvSpPr>
          <p:nvPr>
            <p:ph idx="1"/>
          </p:nvPr>
        </p:nvSpPr>
        <p:spPr>
          <a:xfrm>
            <a:off x="1451579" y="2015732"/>
            <a:ext cx="9344951" cy="3450613"/>
          </a:xfrm>
        </p:spPr>
        <p:txBody>
          <a:bodyPr>
            <a:normAutofit fontScale="92500"/>
          </a:bodyPr>
          <a:lstStyle/>
          <a:p>
            <a:pPr algn="just"/>
            <a:r>
              <a:rPr lang="en-US" dirty="0"/>
              <a:t>The LTG study was funded by the Club of Rome, an elite group of  Western business- men, government leaders, and scientists, who are long-term thinkers interested in contributing in a systemic interdisciplinary and holistic manner to a better world. The Club of Rome members share a common concern for the future of humanity and the planet. </a:t>
            </a:r>
          </a:p>
          <a:p>
            <a:pPr algn="just"/>
            <a:r>
              <a:rPr lang="en-US" dirty="0"/>
              <a:t>Using system dynamics theory and a computer model called “World3,” the book presented and analyzed 12 scenarios that showed different possible patterns—and environmental outcomes—of world development over two centuries from 1900 to 2100. Alerted the world to the dangers of dynamics of exponential growth of resource use and waste generation resulting in natural and social limits. </a:t>
            </a:r>
          </a:p>
        </p:txBody>
      </p:sp>
    </p:spTree>
    <p:extLst>
      <p:ext uri="{BB962C8B-B14F-4D97-AF65-F5344CB8AC3E}">
        <p14:creationId xmlns:p14="http://schemas.microsoft.com/office/powerpoint/2010/main" val="262284958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A5C3631-2530-A149-9026-227A4C6C2800}"/>
              </a:ext>
            </a:extLst>
          </p:cNvPr>
          <p:cNvSpPr>
            <a:spLocks noGrp="1"/>
          </p:cNvSpPr>
          <p:nvPr>
            <p:ph type="title"/>
          </p:nvPr>
        </p:nvSpPr>
        <p:spPr/>
        <p:txBody>
          <a:bodyPr/>
          <a:lstStyle/>
          <a:p>
            <a:r>
              <a:rPr lang="en-US" i="1" dirty="0"/>
              <a:t>The Limits to Growth </a:t>
            </a:r>
            <a:r>
              <a:rPr lang="en-US" dirty="0"/>
              <a:t>(LTG) study</a:t>
            </a:r>
          </a:p>
        </p:txBody>
      </p:sp>
      <p:sp>
        <p:nvSpPr>
          <p:cNvPr id="3" name="Content Placeholder 2">
            <a:extLst>
              <a:ext uri="{FF2B5EF4-FFF2-40B4-BE49-F238E27FC236}">
                <a16:creationId xmlns:a16="http://schemas.microsoft.com/office/drawing/2014/main" id="{299AD6D8-1010-444E-B1B4-7E2DA6CEAB91}"/>
              </a:ext>
            </a:extLst>
          </p:cNvPr>
          <p:cNvSpPr>
            <a:spLocks noGrp="1"/>
          </p:cNvSpPr>
          <p:nvPr>
            <p:ph idx="1"/>
          </p:nvPr>
        </p:nvSpPr>
        <p:spPr>
          <a:xfrm>
            <a:off x="1768027" y="2175189"/>
            <a:ext cx="8970378" cy="3878292"/>
          </a:xfrm>
        </p:spPr>
        <p:txBody>
          <a:bodyPr/>
          <a:lstStyle/>
          <a:p>
            <a:pPr marL="0" indent="0">
              <a:buNone/>
            </a:pPr>
            <a:r>
              <a:rPr lang="en-US" dirty="0"/>
              <a:t>What is Growth? </a:t>
            </a:r>
          </a:p>
          <a:p>
            <a:r>
              <a:rPr lang="en-US" dirty="0"/>
              <a:t>Growth is an increase in some quantity over time. </a:t>
            </a:r>
          </a:p>
          <a:p>
            <a:r>
              <a:rPr lang="en-US" dirty="0"/>
              <a:t>Growth is not Development. Development is to become more mature, elaborate.</a:t>
            </a:r>
          </a:p>
          <a:p>
            <a:r>
              <a:rPr lang="en-US" dirty="0"/>
              <a:t>Growth by itself does not sustain communities, in fact it can destroy them. </a:t>
            </a:r>
          </a:p>
          <a:p>
            <a:r>
              <a:rPr lang="en-US" dirty="0"/>
              <a:t>Growth is by itself neither good nor bad. It depends on what is growing and when . </a:t>
            </a:r>
          </a:p>
          <a:p>
            <a:r>
              <a:rPr lang="en-US" dirty="0"/>
              <a:t>The dynamics of uncontrolled growth eventually results in an overshoot and then a collapse. </a:t>
            </a:r>
          </a:p>
        </p:txBody>
      </p:sp>
    </p:spTree>
    <p:extLst>
      <p:ext uri="{BB962C8B-B14F-4D97-AF65-F5344CB8AC3E}">
        <p14:creationId xmlns:p14="http://schemas.microsoft.com/office/powerpoint/2010/main" val="3521003770"/>
      </p:ext>
    </p:extLst>
  </p:cSld>
  <p:clrMapOvr>
    <a:masterClrMapping/>
  </p:clrMapOvr>
</p:sld>
</file>

<file path=ppt/theme/theme1.xml><?xml version="1.0" encoding="utf-8"?>
<a:theme xmlns:a="http://schemas.openxmlformats.org/drawingml/2006/main" name="Gallery">
  <a:themeElements>
    <a:clrScheme name="Gallery">
      <a:dk1>
        <a:sysClr val="windowText" lastClr="000000"/>
      </a:dk1>
      <a:lt1>
        <a:sysClr val="window" lastClr="FFFFFF"/>
      </a:lt1>
      <a:dk2>
        <a:srgbClr val="454545"/>
      </a:dk2>
      <a:lt2>
        <a:srgbClr val="DFDBD5"/>
      </a:lt2>
      <a:accent1>
        <a:srgbClr val="B71E42"/>
      </a:accent1>
      <a:accent2>
        <a:srgbClr val="DE478E"/>
      </a:accent2>
      <a:accent3>
        <a:srgbClr val="BC72F0"/>
      </a:accent3>
      <a:accent4>
        <a:srgbClr val="795FAF"/>
      </a:accent4>
      <a:accent5>
        <a:srgbClr val="586EA6"/>
      </a:accent5>
      <a:accent6>
        <a:srgbClr val="6892A0"/>
      </a:accent6>
      <a:hlink>
        <a:srgbClr val="FA2B5C"/>
      </a:hlink>
      <a:folHlink>
        <a:srgbClr val="BC658E"/>
      </a:folHlink>
    </a:clrScheme>
    <a:fontScheme name="Gallery">
      <a:majorFont>
        <a:latin typeface="Gill Sans MT" panose="020B0502020104020203"/>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Gill Sans MT" panose="020B0502020104020203"/>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Gallery">
      <a:fillStyleLst>
        <a:solidFill>
          <a:schemeClr val="phClr"/>
        </a:solidFill>
        <a:gradFill rotWithShape="1">
          <a:gsLst>
            <a:gs pos="0">
              <a:schemeClr val="phClr">
                <a:tint val="54000"/>
                <a:alpha val="100000"/>
                <a:satMod val="105000"/>
                <a:lumMod val="110000"/>
              </a:schemeClr>
            </a:gs>
            <a:gs pos="100000">
              <a:schemeClr val="phClr">
                <a:tint val="78000"/>
                <a:alpha val="92000"/>
                <a:satMod val="109000"/>
                <a:lumMod val="100000"/>
              </a:schemeClr>
            </a:gs>
          </a:gsLst>
          <a:lin ang="5400000" scaled="0"/>
        </a:gradFill>
        <a:gradFill rotWithShape="1">
          <a:gsLst>
            <a:gs pos="0">
              <a:schemeClr val="phClr">
                <a:tint val="98000"/>
                <a:satMod val="110000"/>
                <a:lumMod val="104000"/>
              </a:schemeClr>
            </a:gs>
            <a:gs pos="69000">
              <a:schemeClr val="phClr">
                <a:shade val="88000"/>
                <a:satMod val="130000"/>
                <a:lumMod val="92000"/>
              </a:schemeClr>
            </a:gs>
            <a:gs pos="100000">
              <a:schemeClr val="phClr">
                <a:shade val="78000"/>
                <a:satMod val="130000"/>
                <a:lumMod val="92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effectStyle>
        <a:effectStyle>
          <a:effectLst>
            <a:outerShdw blurRad="50800" dist="50800" dir="5400000" sx="96000" sy="96000" rotWithShape="0">
              <a:srgbClr val="000000">
                <a:alpha val="48000"/>
              </a:srgbClr>
            </a:outerShdw>
          </a:effectLst>
          <a:scene3d>
            <a:camera prst="orthographicFront">
              <a:rot lat="0" lon="0" rev="0"/>
            </a:camera>
            <a:lightRig rig="balanced" dir="t">
              <a:rot lat="0" lon="0" rev="1080000"/>
            </a:lightRig>
          </a:scene3d>
          <a:sp3d>
            <a:bevelT w="38100" h="12700" prst="softRound"/>
          </a:sp3d>
        </a:effectStyle>
      </a:effectStyleLst>
      <a:bgFillStyleLst>
        <a:solidFill>
          <a:schemeClr val="phClr"/>
        </a:solidFill>
        <a:solidFill>
          <a:schemeClr val="phClr"/>
        </a:solidFill>
        <a:gradFill rotWithShape="1">
          <a:gsLst>
            <a:gs pos="0">
              <a:schemeClr val="phClr">
                <a:tint val="94000"/>
                <a:satMod val="80000"/>
                <a:lumMod val="106000"/>
              </a:schemeClr>
            </a:gs>
            <a:gs pos="100000">
              <a:schemeClr val="phClr">
                <a:shade val="8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Gallery" id="{BBFCD31E-59A1-489D-B089-A3EAD7CAE12E}" vid="{F5E91637-A7B6-4E27-B710-77DA7014EE1E}"/>
    </a:ext>
  </a:extLst>
</a:theme>
</file>

<file path=docProps/app.xml><?xml version="1.0" encoding="utf-8"?>
<Properties xmlns="http://schemas.openxmlformats.org/officeDocument/2006/extended-properties" xmlns:vt="http://schemas.openxmlformats.org/officeDocument/2006/docPropsVTypes">
  <Template>Gallery</Template>
  <TotalTime>2943</TotalTime>
  <Words>2106</Words>
  <Application>Microsoft Macintosh PowerPoint</Application>
  <PresentationFormat>Widescreen</PresentationFormat>
  <Paragraphs>84</Paragraphs>
  <Slides>19</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19</vt:i4>
      </vt:variant>
    </vt:vector>
  </HeadingPairs>
  <TitlesOfParts>
    <vt:vector size="22" baseType="lpstr">
      <vt:lpstr>Arial</vt:lpstr>
      <vt:lpstr>Gill Sans MT</vt:lpstr>
      <vt:lpstr>Gallery</vt:lpstr>
      <vt:lpstr>Science and the Globalization of Environmental Discourse</vt:lpstr>
      <vt:lpstr>Introduction </vt:lpstr>
      <vt:lpstr>Introduction</vt:lpstr>
      <vt:lpstr>1st propositions</vt:lpstr>
      <vt:lpstr>2nd  propositions</vt:lpstr>
      <vt:lpstr>3rd  propositions</vt:lpstr>
      <vt:lpstr>The Limits to Growth (LTG) study</vt:lpstr>
      <vt:lpstr>The Limits to Growth (LTG) study</vt:lpstr>
      <vt:lpstr>The Limits to Growth (LTG) study</vt:lpstr>
      <vt:lpstr>The Limits to Growth (LTG) study</vt:lpstr>
      <vt:lpstr>The Limits to Growth (LTG) study  The Resource Consumption Scenario</vt:lpstr>
      <vt:lpstr>The Limits to Growth (LTG) study  The Pollution Scenario</vt:lpstr>
      <vt:lpstr>The Limits to Growth (LTG) study  Lesson learnt</vt:lpstr>
      <vt:lpstr>The Limits to Growth (LTG) study  Lesson learnt</vt:lpstr>
      <vt:lpstr>Sites of ‘Deconstruction’ of Global Environmental Change</vt:lpstr>
      <vt:lpstr>Sites of ‘Deconstruction’ of Global Environmental Change</vt:lpstr>
      <vt:lpstr>political economy of debt</vt:lpstr>
      <vt:lpstr>political economy of debt</vt:lpstr>
      <vt:lpstr>political economy of debt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How Do We Know We Have Global Environmental Problems?</dc:title>
  <dc:creator>aatif Siddique</dc:creator>
  <cp:lastModifiedBy>aatif Siddique</cp:lastModifiedBy>
  <cp:revision>53</cp:revision>
  <dcterms:created xsi:type="dcterms:W3CDTF">2020-03-25T14:56:40Z</dcterms:created>
  <dcterms:modified xsi:type="dcterms:W3CDTF">2020-03-29T11:16:54Z</dcterms:modified>
</cp:coreProperties>
</file>

<file path=docProps/thumbnail.jpeg>
</file>